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259" r:id="rId3"/>
    <p:sldId id="299" r:id="rId4"/>
    <p:sldId id="315" r:id="rId5"/>
    <p:sldId id="261" r:id="rId6"/>
    <p:sldId id="316" r:id="rId7"/>
    <p:sldId id="343" r:id="rId8"/>
    <p:sldId id="349" r:id="rId9"/>
    <p:sldId id="350" r:id="rId10"/>
    <p:sldId id="351" r:id="rId11"/>
    <p:sldId id="360" r:id="rId12"/>
    <p:sldId id="352" r:id="rId13"/>
    <p:sldId id="365" r:id="rId14"/>
    <p:sldId id="354" r:id="rId15"/>
    <p:sldId id="355" r:id="rId16"/>
    <p:sldId id="356" r:id="rId17"/>
    <p:sldId id="357" r:id="rId18"/>
    <p:sldId id="358" r:id="rId19"/>
    <p:sldId id="359" r:id="rId20"/>
    <p:sldId id="347" r:id="rId21"/>
    <p:sldId id="348" r:id="rId22"/>
    <p:sldId id="319" r:id="rId23"/>
    <p:sldId id="326" r:id="rId24"/>
    <p:sldId id="341" r:id="rId25"/>
    <p:sldId id="317" r:id="rId26"/>
    <p:sldId id="337" r:id="rId27"/>
    <p:sldId id="298" r:id="rId28"/>
    <p:sldId id="338" r:id="rId29"/>
    <p:sldId id="339" r:id="rId30"/>
    <p:sldId id="321" r:id="rId31"/>
    <p:sldId id="342" r:id="rId32"/>
    <p:sldId id="263" r:id="rId33"/>
    <p:sldId id="336" r:id="rId34"/>
    <p:sldId id="364" r:id="rId35"/>
    <p:sldId id="363" r:id="rId36"/>
    <p:sldId id="362" r:id="rId37"/>
    <p:sldId id="361" r:id="rId38"/>
    <p:sldId id="334" r:id="rId39"/>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2639" autoAdjust="0"/>
  </p:normalViewPr>
  <p:slideViewPr>
    <p:cSldViewPr snapToGrid="0" snapToObjects="1">
      <p:cViewPr varScale="1">
        <p:scale>
          <a:sx n="84" d="100"/>
          <a:sy n="84" d="100"/>
        </p:scale>
        <p:origin x="-1832" y="-11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snapToGrid="0" snapToObjects="1">
      <p:cViewPr varScale="1">
        <p:scale>
          <a:sx n="75" d="100"/>
          <a:sy n="75" d="100"/>
        </p:scale>
        <p:origin x="-3294"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t-EE"/>
              <a:t>Oodatav</a:t>
            </a:r>
            <a:r>
              <a:rPr lang="et-EE" baseline="0"/>
              <a:t> eluiga ja pensioniiga 2053</a:t>
            </a:r>
            <a:endParaRPr lang="et-EE"/>
          </a:p>
        </c:rich>
      </c:tx>
      <c:layout/>
      <c:overlay val="0"/>
      <c:spPr>
        <a:noFill/>
        <a:ln>
          <a:noFill/>
        </a:ln>
        <a:effectLst/>
      </c:spPr>
    </c:title>
    <c:autoTitleDeleted val="0"/>
    <c:plotArea>
      <c:layout/>
      <c:barChart>
        <c:barDir val="col"/>
        <c:grouping val="clustered"/>
        <c:varyColors val="0"/>
        <c:ser>
          <c:idx val="0"/>
          <c:order val="0"/>
          <c:tx>
            <c:strRef>
              <c:f>Leht1!$B$1</c:f>
              <c:strCache>
                <c:ptCount val="1"/>
                <c:pt idx="0">
                  <c:v>oodatav eluiga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Leht1!$A$2:$A$29</c:f>
              <c:strCache>
                <c:ptCount val="28"/>
                <c:pt idx="0">
                  <c:v>Bulgaaria</c:v>
                </c:pt>
                <c:pt idx="1">
                  <c:v>Rumeenia</c:v>
                </c:pt>
                <c:pt idx="2">
                  <c:v>Läti</c:v>
                </c:pt>
                <c:pt idx="3">
                  <c:v>Ungari</c:v>
                </c:pt>
                <c:pt idx="4">
                  <c:v>Slovakkia</c:v>
                </c:pt>
                <c:pt idx="5">
                  <c:v>Leedu</c:v>
                </c:pt>
                <c:pt idx="6">
                  <c:v>Horvaatia</c:v>
                </c:pt>
                <c:pt idx="7">
                  <c:v>Tšehhi</c:v>
                </c:pt>
                <c:pt idx="8">
                  <c:v>Poola</c:v>
                </c:pt>
                <c:pt idx="9">
                  <c:v>Eesti</c:v>
                </c:pt>
                <c:pt idx="10">
                  <c:v>Taani</c:v>
                </c:pt>
                <c:pt idx="11">
                  <c:v>Sloveenia</c:v>
                </c:pt>
                <c:pt idx="12">
                  <c:v>Iirimaa</c:v>
                </c:pt>
                <c:pt idx="13">
                  <c:v>Belgia</c:v>
                </c:pt>
                <c:pt idx="14">
                  <c:v>Saksamaa</c:v>
                </c:pt>
                <c:pt idx="15">
                  <c:v>Holland</c:v>
                </c:pt>
                <c:pt idx="16">
                  <c:v>Suurbritannia</c:v>
                </c:pt>
                <c:pt idx="17">
                  <c:v>Portugal</c:v>
                </c:pt>
                <c:pt idx="18">
                  <c:v>Malta</c:v>
                </c:pt>
                <c:pt idx="19">
                  <c:v>Austria</c:v>
                </c:pt>
                <c:pt idx="20">
                  <c:v>Soome</c:v>
                </c:pt>
                <c:pt idx="21">
                  <c:v>Rootsi</c:v>
                </c:pt>
                <c:pt idx="22">
                  <c:v>Küpros</c:v>
                </c:pt>
                <c:pt idx="23">
                  <c:v>Kreeka </c:v>
                </c:pt>
                <c:pt idx="24">
                  <c:v>Luksemburg</c:v>
                </c:pt>
                <c:pt idx="25">
                  <c:v>Itaalia</c:v>
                </c:pt>
                <c:pt idx="26">
                  <c:v>Hispaania</c:v>
                </c:pt>
                <c:pt idx="27">
                  <c:v>Prantsusmaa</c:v>
                </c:pt>
              </c:strCache>
            </c:strRef>
          </c:cat>
          <c:val>
            <c:numRef>
              <c:f>Leht1!$B$2:$B$29</c:f>
              <c:numCache>
                <c:formatCode>General</c:formatCode>
                <c:ptCount val="28"/>
                <c:pt idx="0">
                  <c:v>81.2</c:v>
                </c:pt>
                <c:pt idx="1">
                  <c:v>81.6</c:v>
                </c:pt>
                <c:pt idx="2">
                  <c:v>81.8</c:v>
                </c:pt>
                <c:pt idx="3">
                  <c:v>81.8</c:v>
                </c:pt>
                <c:pt idx="4">
                  <c:v>82.0</c:v>
                </c:pt>
                <c:pt idx="5">
                  <c:v>82.1</c:v>
                </c:pt>
                <c:pt idx="6">
                  <c:v>82.4</c:v>
                </c:pt>
                <c:pt idx="7">
                  <c:v>82.7</c:v>
                </c:pt>
                <c:pt idx="8">
                  <c:v>83.0</c:v>
                </c:pt>
                <c:pt idx="9">
                  <c:v>83.2</c:v>
                </c:pt>
                <c:pt idx="10">
                  <c:v>84.1</c:v>
                </c:pt>
                <c:pt idx="11">
                  <c:v>84.5</c:v>
                </c:pt>
                <c:pt idx="12">
                  <c:v>84.5</c:v>
                </c:pt>
                <c:pt idx="13">
                  <c:v>84.7</c:v>
                </c:pt>
                <c:pt idx="14">
                  <c:v>84.7</c:v>
                </c:pt>
                <c:pt idx="15">
                  <c:v>84.8</c:v>
                </c:pt>
                <c:pt idx="16">
                  <c:v>84.8</c:v>
                </c:pt>
                <c:pt idx="17">
                  <c:v>84.9</c:v>
                </c:pt>
                <c:pt idx="18">
                  <c:v>85.0</c:v>
                </c:pt>
                <c:pt idx="19">
                  <c:v>85.0</c:v>
                </c:pt>
                <c:pt idx="20">
                  <c:v>85.1</c:v>
                </c:pt>
                <c:pt idx="21">
                  <c:v>85.1</c:v>
                </c:pt>
                <c:pt idx="22">
                  <c:v>85.1</c:v>
                </c:pt>
                <c:pt idx="23">
                  <c:v>85.2</c:v>
                </c:pt>
                <c:pt idx="24">
                  <c:v>85.6</c:v>
                </c:pt>
                <c:pt idx="25">
                  <c:v>85.9</c:v>
                </c:pt>
                <c:pt idx="26">
                  <c:v>86.4</c:v>
                </c:pt>
                <c:pt idx="27">
                  <c:v>86.6</c:v>
                </c:pt>
              </c:numCache>
            </c:numRef>
          </c:val>
        </c:ser>
        <c:ser>
          <c:idx val="1"/>
          <c:order val="1"/>
          <c:tx>
            <c:strRef>
              <c:f>Leht1!$C$1</c:f>
              <c:strCache>
                <c:ptCount val="1"/>
                <c:pt idx="0">
                  <c:v>pensioniiga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Leht1!$A$2:$A$29</c:f>
              <c:strCache>
                <c:ptCount val="28"/>
                <c:pt idx="0">
                  <c:v>Bulgaaria</c:v>
                </c:pt>
                <c:pt idx="1">
                  <c:v>Rumeenia</c:v>
                </c:pt>
                <c:pt idx="2">
                  <c:v>Läti</c:v>
                </c:pt>
                <c:pt idx="3">
                  <c:v>Ungari</c:v>
                </c:pt>
                <c:pt idx="4">
                  <c:v>Slovakkia</c:v>
                </c:pt>
                <c:pt idx="5">
                  <c:v>Leedu</c:v>
                </c:pt>
                <c:pt idx="6">
                  <c:v>Horvaatia</c:v>
                </c:pt>
                <c:pt idx="7">
                  <c:v>Tšehhi</c:v>
                </c:pt>
                <c:pt idx="8">
                  <c:v>Poola</c:v>
                </c:pt>
                <c:pt idx="9">
                  <c:v>Eesti</c:v>
                </c:pt>
                <c:pt idx="10">
                  <c:v>Taani</c:v>
                </c:pt>
                <c:pt idx="11">
                  <c:v>Sloveenia</c:v>
                </c:pt>
                <c:pt idx="12">
                  <c:v>Iirimaa</c:v>
                </c:pt>
                <c:pt idx="13">
                  <c:v>Belgia</c:v>
                </c:pt>
                <c:pt idx="14">
                  <c:v>Saksamaa</c:v>
                </c:pt>
                <c:pt idx="15">
                  <c:v>Holland</c:v>
                </c:pt>
                <c:pt idx="16">
                  <c:v>Suurbritannia</c:v>
                </c:pt>
                <c:pt idx="17">
                  <c:v>Portugal</c:v>
                </c:pt>
                <c:pt idx="18">
                  <c:v>Malta</c:v>
                </c:pt>
                <c:pt idx="19">
                  <c:v>Austria</c:v>
                </c:pt>
                <c:pt idx="20">
                  <c:v>Soome</c:v>
                </c:pt>
                <c:pt idx="21">
                  <c:v>Rootsi</c:v>
                </c:pt>
                <c:pt idx="22">
                  <c:v>Küpros</c:v>
                </c:pt>
                <c:pt idx="23">
                  <c:v>Kreeka </c:v>
                </c:pt>
                <c:pt idx="24">
                  <c:v>Luksemburg</c:v>
                </c:pt>
                <c:pt idx="25">
                  <c:v>Itaalia</c:v>
                </c:pt>
                <c:pt idx="26">
                  <c:v>Hispaania</c:v>
                </c:pt>
                <c:pt idx="27">
                  <c:v>Prantsusmaa</c:v>
                </c:pt>
              </c:strCache>
            </c:strRef>
          </c:cat>
          <c:val>
            <c:numRef>
              <c:f>Leht1!$C$2:$C$29</c:f>
              <c:numCache>
                <c:formatCode>General</c:formatCode>
                <c:ptCount val="28"/>
                <c:pt idx="0">
                  <c:v>65.0</c:v>
                </c:pt>
                <c:pt idx="1">
                  <c:v>65.0</c:v>
                </c:pt>
                <c:pt idx="2">
                  <c:v>65.0</c:v>
                </c:pt>
                <c:pt idx="3">
                  <c:v>65.0</c:v>
                </c:pt>
                <c:pt idx="4">
                  <c:v>66.9</c:v>
                </c:pt>
                <c:pt idx="5">
                  <c:v>65.0</c:v>
                </c:pt>
                <c:pt idx="6">
                  <c:v>67.0</c:v>
                </c:pt>
                <c:pt idx="7">
                  <c:v>67.0</c:v>
                </c:pt>
                <c:pt idx="8">
                  <c:v>67.0</c:v>
                </c:pt>
                <c:pt idx="9">
                  <c:v>65.0</c:v>
                </c:pt>
                <c:pt idx="10">
                  <c:v>72.0</c:v>
                </c:pt>
                <c:pt idx="11">
                  <c:v>65.0</c:v>
                </c:pt>
                <c:pt idx="12">
                  <c:v>68.0</c:v>
                </c:pt>
                <c:pt idx="13">
                  <c:v>65.0</c:v>
                </c:pt>
                <c:pt idx="14">
                  <c:v>67.0</c:v>
                </c:pt>
                <c:pt idx="15">
                  <c:v>69.6</c:v>
                </c:pt>
                <c:pt idx="16">
                  <c:v>67.0</c:v>
                </c:pt>
                <c:pt idx="17">
                  <c:v>68.3</c:v>
                </c:pt>
                <c:pt idx="18">
                  <c:v>65.0</c:v>
                </c:pt>
                <c:pt idx="19">
                  <c:v>65.0</c:v>
                </c:pt>
                <c:pt idx="20">
                  <c:v>65.0</c:v>
                </c:pt>
                <c:pt idx="21">
                  <c:v>67.0</c:v>
                </c:pt>
                <c:pt idx="22">
                  <c:v>68.7</c:v>
                </c:pt>
                <c:pt idx="23">
                  <c:v>68.0</c:v>
                </c:pt>
                <c:pt idx="24">
                  <c:v>65.0</c:v>
                </c:pt>
                <c:pt idx="25">
                  <c:v>69.1</c:v>
                </c:pt>
                <c:pt idx="26">
                  <c:v>67.0</c:v>
                </c:pt>
                <c:pt idx="27">
                  <c:v>67.0</c:v>
                </c:pt>
              </c:numCache>
            </c:numRef>
          </c:val>
        </c:ser>
        <c:dLbls>
          <c:showLegendKey val="0"/>
          <c:showVal val="0"/>
          <c:showCatName val="0"/>
          <c:showSerName val="0"/>
          <c:showPercent val="0"/>
          <c:showBubbleSize val="0"/>
        </c:dLbls>
        <c:gapWidth val="100"/>
        <c:overlap val="-24"/>
        <c:axId val="2078368040"/>
        <c:axId val="2092986728"/>
      </c:barChart>
      <c:catAx>
        <c:axId val="20783680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92986728"/>
        <c:crosses val="autoZero"/>
        <c:auto val="1"/>
        <c:lblAlgn val="ctr"/>
        <c:lblOffset val="100"/>
        <c:noMultiLvlLbl val="0"/>
      </c:catAx>
      <c:valAx>
        <c:axId val="209298672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78368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1" y="1"/>
            <a:ext cx="2945984" cy="497532"/>
          </a:xfrm>
          <a:prstGeom prst="rect">
            <a:avLst/>
          </a:prstGeom>
        </p:spPr>
        <p:txBody>
          <a:bodyPr vert="horz" lIns="92684" tIns="46342" rIns="92684" bIns="46342" rtlCol="0"/>
          <a:lstStyle>
            <a:lvl1pPr algn="l">
              <a:defRPr sz="1200"/>
            </a:lvl1pPr>
          </a:lstStyle>
          <a:p>
            <a:pPr>
              <a:defRPr/>
            </a:pPr>
            <a:endParaRPr lang="et-EE"/>
          </a:p>
        </p:txBody>
      </p:sp>
      <p:sp>
        <p:nvSpPr>
          <p:cNvPr id="3" name="Kuupäeva kohatäide 2"/>
          <p:cNvSpPr>
            <a:spLocks noGrp="1"/>
          </p:cNvSpPr>
          <p:nvPr>
            <p:ph type="dt" sz="quarter" idx="1"/>
          </p:nvPr>
        </p:nvSpPr>
        <p:spPr>
          <a:xfrm>
            <a:off x="3850069" y="1"/>
            <a:ext cx="2945984" cy="497532"/>
          </a:xfrm>
          <a:prstGeom prst="rect">
            <a:avLst/>
          </a:prstGeom>
        </p:spPr>
        <p:txBody>
          <a:bodyPr vert="horz" lIns="92684" tIns="46342" rIns="92684" bIns="46342" rtlCol="0"/>
          <a:lstStyle>
            <a:lvl1pPr algn="r">
              <a:defRPr sz="1200"/>
            </a:lvl1pPr>
          </a:lstStyle>
          <a:p>
            <a:pPr>
              <a:defRPr/>
            </a:pPr>
            <a:fld id="{9700DE51-2EE1-4B8F-8D7B-F16E98F9DC69}" type="datetimeFigureOut">
              <a:rPr lang="et-EE"/>
              <a:pPr>
                <a:defRPr/>
              </a:pPr>
              <a:t>05.12.15</a:t>
            </a:fld>
            <a:endParaRPr lang="et-EE"/>
          </a:p>
        </p:txBody>
      </p:sp>
      <p:sp>
        <p:nvSpPr>
          <p:cNvPr id="4" name="Jaluse kohatäide 3"/>
          <p:cNvSpPr>
            <a:spLocks noGrp="1"/>
          </p:cNvSpPr>
          <p:nvPr>
            <p:ph type="ftr" sz="quarter" idx="2"/>
          </p:nvPr>
        </p:nvSpPr>
        <p:spPr>
          <a:xfrm>
            <a:off x="1" y="9429106"/>
            <a:ext cx="2945984" cy="497532"/>
          </a:xfrm>
          <a:prstGeom prst="rect">
            <a:avLst/>
          </a:prstGeom>
        </p:spPr>
        <p:txBody>
          <a:bodyPr vert="horz" lIns="92684" tIns="46342" rIns="92684" bIns="46342" rtlCol="0" anchor="b"/>
          <a:lstStyle>
            <a:lvl1pPr algn="l">
              <a:defRPr sz="1200"/>
            </a:lvl1pPr>
          </a:lstStyle>
          <a:p>
            <a:pPr>
              <a:defRPr/>
            </a:pPr>
            <a:endParaRPr lang="et-EE"/>
          </a:p>
        </p:txBody>
      </p:sp>
      <p:sp>
        <p:nvSpPr>
          <p:cNvPr id="5" name="Slaidinumbri kohatäide 4"/>
          <p:cNvSpPr>
            <a:spLocks noGrp="1"/>
          </p:cNvSpPr>
          <p:nvPr>
            <p:ph type="sldNum" sz="quarter" idx="3"/>
          </p:nvPr>
        </p:nvSpPr>
        <p:spPr>
          <a:xfrm>
            <a:off x="3850069" y="9429106"/>
            <a:ext cx="2945984" cy="497532"/>
          </a:xfrm>
          <a:prstGeom prst="rect">
            <a:avLst/>
          </a:prstGeom>
        </p:spPr>
        <p:txBody>
          <a:bodyPr vert="horz" wrap="square" lIns="92684" tIns="46342" rIns="92684" bIns="46342" numCol="1" anchor="b" anchorCtr="0" compatLnSpc="1">
            <a:prstTxWarp prst="textNoShape">
              <a:avLst/>
            </a:prstTxWarp>
          </a:bodyPr>
          <a:lstStyle>
            <a:lvl1pPr algn="r">
              <a:defRPr sz="1200"/>
            </a:lvl1pPr>
          </a:lstStyle>
          <a:p>
            <a:fld id="{5299E799-C23F-4584-A88D-F3D15B217D3E}" type="slidenum">
              <a:rPr lang="et-EE"/>
              <a:pPr/>
              <a:t>‹#›</a:t>
            </a:fld>
            <a:endParaRPr lang="et-EE"/>
          </a:p>
        </p:txBody>
      </p:sp>
    </p:spTree>
    <p:extLst>
      <p:ext uri="{BB962C8B-B14F-4D97-AF65-F5344CB8AC3E}">
        <p14:creationId xmlns:p14="http://schemas.microsoft.com/office/powerpoint/2010/main" val="824002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1" y="0"/>
            <a:ext cx="2945984" cy="495932"/>
          </a:xfrm>
          <a:prstGeom prst="rect">
            <a:avLst/>
          </a:prstGeom>
        </p:spPr>
        <p:txBody>
          <a:bodyPr vert="horz" lIns="92684" tIns="46342" rIns="92684" bIns="46342" rtlCol="0"/>
          <a:lstStyle>
            <a:lvl1pPr algn="l" eaLnBrk="1" hangingPunct="1">
              <a:defRPr sz="1200"/>
            </a:lvl1pPr>
          </a:lstStyle>
          <a:p>
            <a:pPr>
              <a:defRPr/>
            </a:pPr>
            <a:endParaRPr lang="et-EE"/>
          </a:p>
        </p:txBody>
      </p:sp>
      <p:sp>
        <p:nvSpPr>
          <p:cNvPr id="3" name="Kuupäeva kohatäide 2"/>
          <p:cNvSpPr>
            <a:spLocks noGrp="1"/>
          </p:cNvSpPr>
          <p:nvPr>
            <p:ph type="dt" idx="1"/>
          </p:nvPr>
        </p:nvSpPr>
        <p:spPr>
          <a:xfrm>
            <a:off x="3850069" y="0"/>
            <a:ext cx="2945984" cy="495932"/>
          </a:xfrm>
          <a:prstGeom prst="rect">
            <a:avLst/>
          </a:prstGeom>
        </p:spPr>
        <p:txBody>
          <a:bodyPr vert="horz" lIns="92684" tIns="46342" rIns="92684" bIns="46342" rtlCol="0"/>
          <a:lstStyle>
            <a:lvl1pPr algn="r" eaLnBrk="1" hangingPunct="1">
              <a:defRPr sz="1200"/>
            </a:lvl1pPr>
          </a:lstStyle>
          <a:p>
            <a:pPr>
              <a:defRPr/>
            </a:pPr>
            <a:fld id="{C3CD339C-AAD1-434D-9F36-49B9F2B8E894}" type="datetimeFigureOut">
              <a:rPr lang="et-EE"/>
              <a:pPr>
                <a:defRPr/>
              </a:pPr>
              <a:t>05.12.15</a:t>
            </a:fld>
            <a:endParaRPr lang="et-EE"/>
          </a:p>
        </p:txBody>
      </p:sp>
      <p:sp>
        <p:nvSpPr>
          <p:cNvPr id="4" name="Slaidi pildi kohatä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684" tIns="46342" rIns="92684" bIns="46342" rtlCol="0" anchor="ctr"/>
          <a:lstStyle/>
          <a:p>
            <a:pPr lvl="0"/>
            <a:endParaRPr lang="et-EE" noProof="0" smtClean="0"/>
          </a:p>
        </p:txBody>
      </p:sp>
      <p:sp>
        <p:nvSpPr>
          <p:cNvPr id="5" name="Märkmete kohatäide 4"/>
          <p:cNvSpPr>
            <a:spLocks noGrp="1"/>
          </p:cNvSpPr>
          <p:nvPr>
            <p:ph type="body" sz="quarter" idx="3"/>
          </p:nvPr>
        </p:nvSpPr>
        <p:spPr>
          <a:xfrm>
            <a:off x="680093" y="4714554"/>
            <a:ext cx="5437491" cy="4468186"/>
          </a:xfrm>
          <a:prstGeom prst="rect">
            <a:avLst/>
          </a:prstGeom>
        </p:spPr>
        <p:txBody>
          <a:bodyPr vert="horz" lIns="92684" tIns="46342" rIns="92684" bIns="46342" rtlCol="0"/>
          <a:lstStyle/>
          <a:p>
            <a:pPr lvl="0"/>
            <a:r>
              <a:rPr lang="et-EE" noProof="0" smtClean="0"/>
              <a:t>Muutke teksti laade</a:t>
            </a:r>
          </a:p>
          <a:p>
            <a:pPr lvl="1"/>
            <a:r>
              <a:rPr lang="et-EE" noProof="0" smtClean="0"/>
              <a:t>Teine tase</a:t>
            </a:r>
          </a:p>
          <a:p>
            <a:pPr lvl="2"/>
            <a:r>
              <a:rPr lang="et-EE" noProof="0" smtClean="0"/>
              <a:t>Kolmas tase</a:t>
            </a:r>
          </a:p>
          <a:p>
            <a:pPr lvl="3"/>
            <a:r>
              <a:rPr lang="et-EE" noProof="0" smtClean="0"/>
              <a:t>Neljas tase</a:t>
            </a:r>
          </a:p>
          <a:p>
            <a:pPr lvl="4"/>
            <a:r>
              <a:rPr lang="et-EE" noProof="0" smtClean="0"/>
              <a:t>Viies tase</a:t>
            </a:r>
          </a:p>
        </p:txBody>
      </p:sp>
      <p:sp>
        <p:nvSpPr>
          <p:cNvPr id="6" name="Jaluse kohatäide 5"/>
          <p:cNvSpPr>
            <a:spLocks noGrp="1"/>
          </p:cNvSpPr>
          <p:nvPr>
            <p:ph type="ftr" sz="quarter" idx="4"/>
          </p:nvPr>
        </p:nvSpPr>
        <p:spPr>
          <a:xfrm>
            <a:off x="1" y="9429106"/>
            <a:ext cx="2945984" cy="495932"/>
          </a:xfrm>
          <a:prstGeom prst="rect">
            <a:avLst/>
          </a:prstGeom>
        </p:spPr>
        <p:txBody>
          <a:bodyPr vert="horz" lIns="92684" tIns="46342" rIns="92684" bIns="46342" rtlCol="0" anchor="b"/>
          <a:lstStyle>
            <a:lvl1pPr algn="l" eaLnBrk="1" hangingPunct="1">
              <a:defRPr sz="1200"/>
            </a:lvl1pPr>
          </a:lstStyle>
          <a:p>
            <a:pPr>
              <a:defRPr/>
            </a:pPr>
            <a:endParaRPr lang="et-EE"/>
          </a:p>
        </p:txBody>
      </p:sp>
      <p:sp>
        <p:nvSpPr>
          <p:cNvPr id="7" name="Slaidinumbri kohatäide 6"/>
          <p:cNvSpPr>
            <a:spLocks noGrp="1"/>
          </p:cNvSpPr>
          <p:nvPr>
            <p:ph type="sldNum" sz="quarter" idx="5"/>
          </p:nvPr>
        </p:nvSpPr>
        <p:spPr>
          <a:xfrm>
            <a:off x="3850069" y="9429106"/>
            <a:ext cx="2945984" cy="495932"/>
          </a:xfrm>
          <a:prstGeom prst="rect">
            <a:avLst/>
          </a:prstGeom>
        </p:spPr>
        <p:txBody>
          <a:bodyPr vert="horz" wrap="square" lIns="92684" tIns="46342" rIns="92684" bIns="46342" numCol="1" anchor="b" anchorCtr="0" compatLnSpc="1">
            <a:prstTxWarp prst="textNoShape">
              <a:avLst/>
            </a:prstTxWarp>
          </a:bodyPr>
          <a:lstStyle>
            <a:lvl1pPr algn="r" eaLnBrk="1" hangingPunct="1">
              <a:defRPr sz="1200"/>
            </a:lvl1pPr>
          </a:lstStyle>
          <a:p>
            <a:fld id="{30E065EC-4120-4C6A-A215-4422045507A6}" type="slidenum">
              <a:rPr lang="et-EE" altLang="et-EE"/>
              <a:pPr/>
              <a:t>‹#›</a:t>
            </a:fld>
            <a:endParaRPr lang="et-EE" altLang="et-EE"/>
          </a:p>
        </p:txBody>
      </p:sp>
    </p:spTree>
    <p:extLst>
      <p:ext uri="{BB962C8B-B14F-4D97-AF65-F5344CB8AC3E}">
        <p14:creationId xmlns:p14="http://schemas.microsoft.com/office/powerpoint/2010/main" val="487758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idi pildi kohatäide 1"/>
          <p:cNvSpPr>
            <a:spLocks noGrp="1" noRot="1" noChangeAspect="1" noTextEdit="1"/>
          </p:cNvSpPr>
          <p:nvPr>
            <p:ph type="sldImg"/>
          </p:nvPr>
        </p:nvSpPr>
        <p:spPr bwMode="auto">
          <a:noFill/>
          <a:ln>
            <a:solidFill>
              <a:srgbClr val="000000"/>
            </a:solidFill>
            <a:miter lim="800000"/>
            <a:headEnd/>
            <a:tailEnd/>
          </a:ln>
        </p:spPr>
      </p:sp>
      <p:sp>
        <p:nvSpPr>
          <p:cNvPr id="20483" name="Märkmete kohatäide 2"/>
          <p:cNvSpPr>
            <a:spLocks noGrp="1"/>
          </p:cNvSpPr>
          <p:nvPr>
            <p:ph type="body" idx="1"/>
          </p:nvPr>
        </p:nvSpPr>
        <p:spPr bwMode="auto">
          <a:noFill/>
        </p:spPr>
        <p:txBody>
          <a:bodyPr wrap="square" numCol="1" anchor="t" anchorCtr="0" compatLnSpc="1">
            <a:prstTxWarp prst="textNoShape">
              <a:avLst/>
            </a:prstTxWarp>
          </a:bodyPr>
          <a:lstStyle/>
          <a:p>
            <a:endParaRPr lang="et-EE" smtClean="0"/>
          </a:p>
        </p:txBody>
      </p:sp>
      <p:sp>
        <p:nvSpPr>
          <p:cNvPr id="20484" name="Slaidinumbri kohatäide 3"/>
          <p:cNvSpPr>
            <a:spLocks noGrp="1"/>
          </p:cNvSpPr>
          <p:nvPr>
            <p:ph type="sldNum" sz="quarter" idx="5"/>
          </p:nvPr>
        </p:nvSpPr>
        <p:spPr bwMode="auto">
          <a:noFill/>
          <a:ln>
            <a:miter lim="800000"/>
            <a:headEnd/>
            <a:tailEnd/>
          </a:ln>
        </p:spPr>
        <p:txBody>
          <a:bodyPr/>
          <a:lstStyle/>
          <a:p>
            <a:fld id="{D0655481-C9BA-4A8F-BFE2-919C4423CD7F}" type="slidenum">
              <a:rPr lang="et-EE" altLang="et-EE"/>
              <a:pPr/>
              <a:t>1</a:t>
            </a:fld>
            <a:endParaRPr lang="et-EE" altLang="et-EE"/>
          </a:p>
        </p:txBody>
      </p:sp>
    </p:spTree>
    <p:extLst>
      <p:ext uri="{BB962C8B-B14F-4D97-AF65-F5344CB8AC3E}">
        <p14:creationId xmlns:p14="http://schemas.microsoft.com/office/powerpoint/2010/main" val="3865985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10</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938863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12</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938863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13</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3556119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14</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938863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15</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938863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16</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938863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17</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938863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18</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938863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19</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938863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20</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257555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2</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248261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21</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257555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22</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257555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23</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2305853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24</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baseline="0" dirty="0" smtClean="0"/>
          </a:p>
        </p:txBody>
      </p:sp>
    </p:spTree>
    <p:extLst>
      <p:ext uri="{BB962C8B-B14F-4D97-AF65-F5344CB8AC3E}">
        <p14:creationId xmlns:p14="http://schemas.microsoft.com/office/powerpoint/2010/main" val="3835797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25</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257555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26</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257555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27</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baseline="0" dirty="0" smtClean="0"/>
          </a:p>
        </p:txBody>
      </p:sp>
    </p:spTree>
    <p:extLst>
      <p:ext uri="{BB962C8B-B14F-4D97-AF65-F5344CB8AC3E}">
        <p14:creationId xmlns:p14="http://schemas.microsoft.com/office/powerpoint/2010/main" val="3835797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28</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baseline="0" dirty="0" smtClean="0"/>
          </a:p>
        </p:txBody>
      </p:sp>
    </p:spTree>
    <p:extLst>
      <p:ext uri="{BB962C8B-B14F-4D97-AF65-F5344CB8AC3E}">
        <p14:creationId xmlns:p14="http://schemas.microsoft.com/office/powerpoint/2010/main" val="3835797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29</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baseline="0" dirty="0" smtClean="0"/>
          </a:p>
        </p:txBody>
      </p:sp>
    </p:spTree>
    <p:extLst>
      <p:ext uri="{BB962C8B-B14F-4D97-AF65-F5344CB8AC3E}">
        <p14:creationId xmlns:p14="http://schemas.microsoft.com/office/powerpoint/2010/main" val="3835797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30</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baseline="0" dirty="0" smtClean="0"/>
          </a:p>
        </p:txBody>
      </p:sp>
    </p:spTree>
    <p:extLst>
      <p:ext uri="{BB962C8B-B14F-4D97-AF65-F5344CB8AC3E}">
        <p14:creationId xmlns:p14="http://schemas.microsoft.com/office/powerpoint/2010/main" val="3835797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3</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baseline="0" dirty="0" smtClean="0"/>
          </a:p>
        </p:txBody>
      </p:sp>
    </p:spTree>
    <p:extLst>
      <p:ext uri="{BB962C8B-B14F-4D97-AF65-F5344CB8AC3E}">
        <p14:creationId xmlns:p14="http://schemas.microsoft.com/office/powerpoint/2010/main" val="3835797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31</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baseline="0" dirty="0" smtClean="0"/>
          </a:p>
        </p:txBody>
      </p:sp>
    </p:spTree>
    <p:extLst>
      <p:ext uri="{BB962C8B-B14F-4D97-AF65-F5344CB8AC3E}">
        <p14:creationId xmlns:p14="http://schemas.microsoft.com/office/powerpoint/2010/main" val="3835797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32</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baseline="0" dirty="0" smtClean="0"/>
          </a:p>
        </p:txBody>
      </p:sp>
    </p:spTree>
    <p:extLst>
      <p:ext uri="{BB962C8B-B14F-4D97-AF65-F5344CB8AC3E}">
        <p14:creationId xmlns:p14="http://schemas.microsoft.com/office/powerpoint/2010/main" val="3835797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33</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938863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30E065EC-4120-4C6A-A215-4422045507A6}" type="slidenum">
              <a:rPr lang="et-EE" altLang="et-EE" smtClean="0"/>
              <a:pPr/>
              <a:t>37</a:t>
            </a:fld>
            <a:endParaRPr lang="et-EE" altLang="et-EE"/>
          </a:p>
        </p:txBody>
      </p:sp>
    </p:spTree>
    <p:extLst>
      <p:ext uri="{BB962C8B-B14F-4D97-AF65-F5344CB8AC3E}">
        <p14:creationId xmlns:p14="http://schemas.microsoft.com/office/powerpoint/2010/main" val="4172239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38</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93886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4</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baseline="0" dirty="0" smtClean="0"/>
          </a:p>
        </p:txBody>
      </p:sp>
    </p:spTree>
    <p:extLst>
      <p:ext uri="{BB962C8B-B14F-4D97-AF65-F5344CB8AC3E}">
        <p14:creationId xmlns:p14="http://schemas.microsoft.com/office/powerpoint/2010/main" val="383579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5</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25755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6</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25755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7</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25755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8</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93886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F04F657-4677-48BA-9DB2-172344C00778}" type="slidenum">
              <a:rPr lang="et-EE"/>
              <a:pPr/>
              <a:t>9</a:t>
            </a:fld>
            <a:endParaRPr lang="et-E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wrap="none" anchor="ctr"/>
          <a:lstStyle/>
          <a:p>
            <a:pPr eaLnBrk="1" hangingPunct="1"/>
            <a:endParaRPr lang="et-EE" dirty="0" smtClean="0"/>
          </a:p>
        </p:txBody>
      </p:sp>
    </p:spTree>
    <p:extLst>
      <p:ext uri="{BB962C8B-B14F-4D97-AF65-F5344CB8AC3E}">
        <p14:creationId xmlns:p14="http://schemas.microsoft.com/office/powerpoint/2010/main" val="193886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pic>
        <p:nvPicPr>
          <p:cNvPr id="4" name="Picture 7" descr="sotsmin_3lovi_est.png"/>
          <p:cNvPicPr>
            <a:picLocks noChangeAspect="1"/>
          </p:cNvPicPr>
          <p:nvPr/>
        </p:nvPicPr>
        <p:blipFill>
          <a:blip r:embed="rId2"/>
          <a:srcRect/>
          <a:stretch>
            <a:fillRect/>
          </a:stretch>
        </p:blipFill>
        <p:spPr bwMode="auto">
          <a:xfrm>
            <a:off x="174625" y="261938"/>
            <a:ext cx="2881313" cy="1152525"/>
          </a:xfrm>
          <a:prstGeom prst="rect">
            <a:avLst/>
          </a:prstGeom>
          <a:noFill/>
          <a:ln w="9525">
            <a:noFill/>
            <a:miter lim="800000"/>
            <a:headEnd/>
            <a:tailEnd/>
          </a:ln>
        </p:spPr>
      </p:pic>
      <p:sp>
        <p:nvSpPr>
          <p:cNvPr id="2" name="Title 1"/>
          <p:cNvSpPr>
            <a:spLocks noGrp="1"/>
          </p:cNvSpPr>
          <p:nvPr>
            <p:ph type="ctrTitle"/>
          </p:nvPr>
        </p:nvSpPr>
        <p:spPr>
          <a:xfrm>
            <a:off x="922866" y="2130425"/>
            <a:ext cx="7772400" cy="1470025"/>
          </a:xfrm>
        </p:spPr>
        <p:txBody>
          <a:bodyPr/>
          <a:lstStyle>
            <a:lvl1pPr algn="l">
              <a:defRPr>
                <a:latin typeface="Roboto Regular"/>
                <a:cs typeface="Roboto Regular"/>
              </a:defRPr>
            </a:lvl1pPr>
          </a:lstStyle>
          <a:p>
            <a:r>
              <a:rPr lang="et-EE" smtClean="0"/>
              <a:t>Muutke tiitli laadi</a:t>
            </a:r>
            <a:endParaRPr lang="en-GB" dirty="0"/>
          </a:p>
        </p:txBody>
      </p:sp>
      <p:sp>
        <p:nvSpPr>
          <p:cNvPr id="3" name="Subtitle 2"/>
          <p:cNvSpPr>
            <a:spLocks noGrp="1"/>
          </p:cNvSpPr>
          <p:nvPr>
            <p:ph type="subTitle" idx="1"/>
          </p:nvPr>
        </p:nvSpPr>
        <p:spPr>
          <a:xfrm>
            <a:off x="922866" y="3886200"/>
            <a:ext cx="6400800" cy="1752600"/>
          </a:xfrm>
        </p:spPr>
        <p:txBody>
          <a:bodyPr/>
          <a:lstStyle>
            <a:lvl1pPr marL="0" indent="0" algn="l">
              <a:buNone/>
              <a:defRPr>
                <a:solidFill>
                  <a:schemeClr val="tx1">
                    <a:tint val="75000"/>
                  </a:schemeClr>
                </a:solidFill>
                <a:latin typeface="Roboto Regular"/>
                <a:cs typeface="Robo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laadi muutmiseks</a:t>
            </a:r>
            <a:endParaRPr lang="en-GB" dirty="0"/>
          </a:p>
        </p:txBody>
      </p:sp>
      <p:sp>
        <p:nvSpPr>
          <p:cNvPr id="5" name="Date Placeholder 3"/>
          <p:cNvSpPr>
            <a:spLocks noGrp="1"/>
          </p:cNvSpPr>
          <p:nvPr>
            <p:ph type="dt" sz="half" idx="10"/>
          </p:nvPr>
        </p:nvSpPr>
        <p:spPr/>
        <p:txBody>
          <a:bodyPr/>
          <a:lstStyle>
            <a:lvl1pPr>
              <a:defRPr>
                <a:latin typeface="Roboto Regular"/>
                <a:cs typeface="Roboto Regular"/>
              </a:defRPr>
            </a:lvl1pPr>
          </a:lstStyle>
          <a:p>
            <a:pPr>
              <a:defRPr/>
            </a:pPr>
            <a:fld id="{D2401679-A75E-4108-95AF-323458E789AA}" type="datetimeFigureOut">
              <a:rPr lang="en-US"/>
              <a:pPr>
                <a:defRPr/>
              </a:pPr>
              <a:t>05.12.15</a:t>
            </a:fld>
            <a:endParaRPr lang="en-GB"/>
          </a:p>
        </p:txBody>
      </p:sp>
      <p:sp>
        <p:nvSpPr>
          <p:cNvPr id="6" name="Footer Placeholder 4"/>
          <p:cNvSpPr>
            <a:spLocks noGrp="1"/>
          </p:cNvSpPr>
          <p:nvPr>
            <p:ph type="ftr" sz="quarter" idx="11"/>
          </p:nvPr>
        </p:nvSpPr>
        <p:spPr/>
        <p:txBody>
          <a:bodyPr/>
          <a:lstStyle>
            <a:lvl1pPr>
              <a:defRPr>
                <a:latin typeface="Roboto Regular"/>
                <a:cs typeface="Roboto Regula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C2DD4D8-22AD-4135-B807-5568DE316645}" type="slidenum">
              <a:rPr lang="en-GB" altLang="et-EE"/>
              <a:pPr/>
              <a:t>‹#›</a:t>
            </a:fld>
            <a:endParaRPr lang="en-GB" altLang="et-E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tiitli laadi</a:t>
            </a:r>
            <a:endParaRPr lang="en-GB"/>
          </a:p>
        </p:txBody>
      </p:sp>
      <p:sp>
        <p:nvSpPr>
          <p:cNvPr id="3" name="Vertical Text Placeholder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4" name="Date Placeholder 3"/>
          <p:cNvSpPr>
            <a:spLocks noGrp="1"/>
          </p:cNvSpPr>
          <p:nvPr>
            <p:ph type="dt" sz="half" idx="10"/>
          </p:nvPr>
        </p:nvSpPr>
        <p:spPr/>
        <p:txBody>
          <a:bodyPr/>
          <a:lstStyle>
            <a:lvl1pPr>
              <a:defRPr/>
            </a:lvl1pPr>
          </a:lstStyle>
          <a:p>
            <a:pPr>
              <a:defRPr/>
            </a:pPr>
            <a:fld id="{D2C384A1-5429-4EE9-9791-16CBA42017F1}" type="datetimeFigureOut">
              <a:rPr lang="en-US"/>
              <a:pPr>
                <a:defRPr/>
              </a:pPr>
              <a:t>05.12.15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1F9CBB2-4E6A-4591-A2DD-E4FE9C17BF35}" type="slidenum">
              <a:rPr lang="en-GB" altLang="et-EE"/>
              <a:pPr/>
              <a:t>‹#›</a:t>
            </a:fld>
            <a:endParaRPr lang="en-GB" alt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t-EE" smtClean="0"/>
              <a:t>Muutke tiitli laadi</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4" name="Date Placeholder 3"/>
          <p:cNvSpPr>
            <a:spLocks noGrp="1"/>
          </p:cNvSpPr>
          <p:nvPr>
            <p:ph type="dt" sz="half" idx="10"/>
          </p:nvPr>
        </p:nvSpPr>
        <p:spPr/>
        <p:txBody>
          <a:bodyPr/>
          <a:lstStyle>
            <a:lvl1pPr>
              <a:defRPr/>
            </a:lvl1pPr>
          </a:lstStyle>
          <a:p>
            <a:pPr>
              <a:defRPr/>
            </a:pPr>
            <a:fld id="{AE4CB8C5-1EB3-42C5-9E60-77BF9A551A2F}" type="datetimeFigureOut">
              <a:rPr lang="en-US"/>
              <a:pPr>
                <a:defRPr/>
              </a:pPr>
              <a:t>05.12.15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EE2096B-8E5A-4016-8188-C0CC08D565AB}" type="slidenum">
              <a:rPr lang="en-GB" altLang="et-EE"/>
              <a:pPr/>
              <a:t>‹#›</a:t>
            </a:fld>
            <a:endParaRPr lang="en-GB" altLang="et-E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8638" y="404813"/>
            <a:ext cx="8086725" cy="942975"/>
          </a:xfrm>
        </p:spPr>
        <p:txBody>
          <a:bodyPr/>
          <a:lstStyle/>
          <a:p>
            <a:r>
              <a:rPr lang="en-US" smtClean="0"/>
              <a:t>Click to edit Master title style</a:t>
            </a:r>
            <a:endParaRPr lang="et-EE"/>
          </a:p>
        </p:txBody>
      </p:sp>
      <p:sp>
        <p:nvSpPr>
          <p:cNvPr id="3" name="Table Placeholder 2"/>
          <p:cNvSpPr>
            <a:spLocks noGrp="1"/>
          </p:cNvSpPr>
          <p:nvPr>
            <p:ph type="tbl" idx="1"/>
          </p:nvPr>
        </p:nvSpPr>
        <p:spPr>
          <a:xfrm>
            <a:off x="528638" y="1700213"/>
            <a:ext cx="8086725" cy="4608512"/>
          </a:xfrm>
        </p:spPr>
        <p:txBody>
          <a:bodyPr/>
          <a:lstStyle/>
          <a:p>
            <a:pPr lvl="0"/>
            <a:endParaRPr lang="et-EE" noProof="0" smtClean="0"/>
          </a:p>
        </p:txBody>
      </p:sp>
      <p:sp>
        <p:nvSpPr>
          <p:cNvPr id="4" name="Rectangle 4"/>
          <p:cNvSpPr>
            <a:spLocks noGrp="1" noChangeArrowheads="1"/>
          </p:cNvSpPr>
          <p:nvPr>
            <p:ph type="dt" sz="half" idx="10"/>
          </p:nvPr>
        </p:nvSpPr>
        <p:spPr>
          <a:xfrm>
            <a:off x="4262438" y="6481763"/>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1230313" y="6481763"/>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40A6F-0E4B-4475-AAC4-D73A18E3273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tiitli laadi</a:t>
            </a:r>
            <a:endParaRPr lang="en-GB"/>
          </a:p>
        </p:txBody>
      </p:sp>
      <p:sp>
        <p:nvSpPr>
          <p:cNvPr id="3" name="Content Placeholder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4" name="Date Placeholder 3"/>
          <p:cNvSpPr>
            <a:spLocks noGrp="1"/>
          </p:cNvSpPr>
          <p:nvPr>
            <p:ph type="dt" sz="half" idx="10"/>
          </p:nvPr>
        </p:nvSpPr>
        <p:spPr/>
        <p:txBody>
          <a:bodyPr/>
          <a:lstStyle>
            <a:lvl1pPr>
              <a:defRPr/>
            </a:lvl1pPr>
          </a:lstStyle>
          <a:p>
            <a:pPr>
              <a:defRPr/>
            </a:pPr>
            <a:fld id="{FD2377C3-9571-4005-8BED-E9A606FCB1F4}" type="datetimeFigureOut">
              <a:rPr lang="en-US"/>
              <a:pPr>
                <a:defRPr/>
              </a:pPr>
              <a:t>05.12.15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7DD84C8-2F77-4491-97A7-3B1447E10186}" type="slidenum">
              <a:rPr lang="en-GB" altLang="et-EE"/>
              <a:pPr/>
              <a:t>‹#›</a:t>
            </a:fld>
            <a:endParaRPr lang="en-GB" alt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t-EE" smtClean="0"/>
              <a:t>Muutke tiitli laadi</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Date Placeholder 3"/>
          <p:cNvSpPr>
            <a:spLocks noGrp="1"/>
          </p:cNvSpPr>
          <p:nvPr>
            <p:ph type="dt" sz="half" idx="10"/>
          </p:nvPr>
        </p:nvSpPr>
        <p:spPr/>
        <p:txBody>
          <a:bodyPr/>
          <a:lstStyle>
            <a:lvl1pPr>
              <a:defRPr/>
            </a:lvl1pPr>
          </a:lstStyle>
          <a:p>
            <a:pPr>
              <a:defRPr/>
            </a:pPr>
            <a:fld id="{9CEBA798-7B46-4BC8-90EC-17AD9E45A335}" type="datetimeFigureOut">
              <a:rPr lang="en-US"/>
              <a:pPr>
                <a:defRPr/>
              </a:pPr>
              <a:t>05.12.15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27243EE-1F99-43BE-9B92-461B4706893A}" type="slidenum">
              <a:rPr lang="en-GB" altLang="et-EE"/>
              <a:pPr/>
              <a:t>‹#›</a:t>
            </a:fld>
            <a:endParaRPr lang="en-GB" altLang="et-E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tiitli laadi</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5" name="Date Placeholder 3"/>
          <p:cNvSpPr>
            <a:spLocks noGrp="1"/>
          </p:cNvSpPr>
          <p:nvPr>
            <p:ph type="dt" sz="half" idx="10"/>
          </p:nvPr>
        </p:nvSpPr>
        <p:spPr/>
        <p:txBody>
          <a:bodyPr/>
          <a:lstStyle>
            <a:lvl1pPr>
              <a:defRPr/>
            </a:lvl1pPr>
          </a:lstStyle>
          <a:p>
            <a:pPr>
              <a:defRPr/>
            </a:pPr>
            <a:fld id="{086D7085-4BFE-40DB-A638-A2156B46054A}" type="datetimeFigureOut">
              <a:rPr lang="en-US"/>
              <a:pPr>
                <a:defRPr/>
              </a:pPr>
              <a:t>05.12.15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9C6FFD8-5443-4930-B28B-54375ADEDA6D}" type="slidenum">
              <a:rPr lang="en-GB" altLang="et-EE"/>
              <a:pPr/>
              <a:t>‹#›</a:t>
            </a:fld>
            <a:endParaRPr lang="en-GB" alt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Muutke tiitli laadi</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7" name="Date Placeholder 3"/>
          <p:cNvSpPr>
            <a:spLocks noGrp="1"/>
          </p:cNvSpPr>
          <p:nvPr>
            <p:ph type="dt" sz="half" idx="10"/>
          </p:nvPr>
        </p:nvSpPr>
        <p:spPr/>
        <p:txBody>
          <a:bodyPr/>
          <a:lstStyle>
            <a:lvl1pPr>
              <a:defRPr/>
            </a:lvl1pPr>
          </a:lstStyle>
          <a:p>
            <a:pPr>
              <a:defRPr/>
            </a:pPr>
            <a:fld id="{03E1C805-647D-467C-86CE-88DCC107A702}" type="datetimeFigureOut">
              <a:rPr lang="en-US"/>
              <a:pPr>
                <a:defRPr/>
              </a:pPr>
              <a:t>05.12.15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AD17CC17-E26D-49CE-8242-958F8D34A33C}" type="slidenum">
              <a:rPr lang="en-GB" altLang="et-EE"/>
              <a:pPr/>
              <a:t>‹#›</a:t>
            </a:fld>
            <a:endParaRPr lang="en-GB" alt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tiitli laadi</a:t>
            </a:r>
            <a:endParaRPr lang="en-GB"/>
          </a:p>
        </p:txBody>
      </p:sp>
      <p:sp>
        <p:nvSpPr>
          <p:cNvPr id="3" name="Date Placeholder 3"/>
          <p:cNvSpPr>
            <a:spLocks noGrp="1"/>
          </p:cNvSpPr>
          <p:nvPr>
            <p:ph type="dt" sz="half" idx="10"/>
          </p:nvPr>
        </p:nvSpPr>
        <p:spPr/>
        <p:txBody>
          <a:bodyPr/>
          <a:lstStyle>
            <a:lvl1pPr>
              <a:defRPr/>
            </a:lvl1pPr>
          </a:lstStyle>
          <a:p>
            <a:pPr>
              <a:defRPr/>
            </a:pPr>
            <a:fld id="{4EEDD6F9-D255-46F4-A078-69A684DF0080}" type="datetimeFigureOut">
              <a:rPr lang="en-US"/>
              <a:pPr>
                <a:defRPr/>
              </a:pPr>
              <a:t>05.12.15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F58BA9CB-9F14-4225-94FA-790A53C85645}" type="slidenum">
              <a:rPr lang="en-GB" altLang="et-EE"/>
              <a:pPr/>
              <a:t>‹#›</a:t>
            </a:fld>
            <a:endParaRPr lang="en-GB" alt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75B3B8-2259-4FE5-913A-DD5D9E32C0B0}" type="datetimeFigureOut">
              <a:rPr lang="en-US"/>
              <a:pPr>
                <a:defRPr/>
              </a:pPr>
              <a:t>05.12.15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2CF8DEA7-18F0-4631-89FD-6EF8E4A41866}" type="slidenum">
              <a:rPr lang="en-GB" altLang="et-EE"/>
              <a:pPr/>
              <a:t>‹#›</a:t>
            </a:fld>
            <a:endParaRPr lang="en-GB" alt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t-EE" smtClean="0"/>
              <a:t>Muutke tiitli laadi</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Date Placeholder 3"/>
          <p:cNvSpPr>
            <a:spLocks noGrp="1"/>
          </p:cNvSpPr>
          <p:nvPr>
            <p:ph type="dt" sz="half" idx="10"/>
          </p:nvPr>
        </p:nvSpPr>
        <p:spPr/>
        <p:txBody>
          <a:bodyPr/>
          <a:lstStyle>
            <a:lvl1pPr>
              <a:defRPr/>
            </a:lvl1pPr>
          </a:lstStyle>
          <a:p>
            <a:pPr>
              <a:defRPr/>
            </a:pPr>
            <a:fld id="{951F7DEB-475D-47F4-9758-73DED72ABE2D}" type="datetimeFigureOut">
              <a:rPr lang="en-US"/>
              <a:pPr>
                <a:defRPr/>
              </a:pPr>
              <a:t>05.12.15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8FD149D-BBB7-4DC9-86D3-62448639D10C}" type="slidenum">
              <a:rPr lang="en-GB" altLang="et-EE"/>
              <a:pPr/>
              <a:t>‹#›</a:t>
            </a:fld>
            <a:endParaRPr lang="en-GB" alt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t-EE" smtClean="0"/>
              <a:t>Muutke tiitli laadi</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t-EE" noProof="0" smtClean="0"/>
              <a:t>Pildi lisamiseks klõpsake ikooni</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Date Placeholder 3"/>
          <p:cNvSpPr>
            <a:spLocks noGrp="1"/>
          </p:cNvSpPr>
          <p:nvPr>
            <p:ph type="dt" sz="half" idx="10"/>
          </p:nvPr>
        </p:nvSpPr>
        <p:spPr/>
        <p:txBody>
          <a:bodyPr/>
          <a:lstStyle>
            <a:lvl1pPr>
              <a:defRPr/>
            </a:lvl1pPr>
          </a:lstStyle>
          <a:p>
            <a:pPr>
              <a:defRPr/>
            </a:pPr>
            <a:fld id="{9B9E40A2-7CAE-4C0B-B434-AEDD221B5902}" type="datetimeFigureOut">
              <a:rPr lang="en-US"/>
              <a:pPr>
                <a:defRPr/>
              </a:pPr>
              <a:t>05.12.15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3F5BA1E5-7BF3-4844-8F65-24C2CE455512}" type="slidenum">
              <a:rPr lang="en-GB" altLang="et-EE"/>
              <a:pPr/>
              <a:t>‹#›</a:t>
            </a:fld>
            <a:endParaRPr lang="en-GB" altLang="et-E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altLang="et-EE" smtClean="0"/>
              <a:t>Muutke tiitli laadi</a:t>
            </a:r>
            <a:endParaRPr lang="en-GB" altLang="et-E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altLang="et-EE" smtClean="0"/>
              <a:t>Muutke teksti laade</a:t>
            </a:r>
          </a:p>
          <a:p>
            <a:pPr lvl="1"/>
            <a:r>
              <a:rPr lang="et-EE" altLang="et-EE" smtClean="0"/>
              <a:t>Teine tase</a:t>
            </a:r>
          </a:p>
          <a:p>
            <a:pPr lvl="2"/>
            <a:r>
              <a:rPr lang="et-EE" altLang="et-EE" smtClean="0"/>
              <a:t>Kolmas tase</a:t>
            </a:r>
          </a:p>
          <a:p>
            <a:pPr lvl="3"/>
            <a:r>
              <a:rPr lang="et-EE" altLang="et-EE" smtClean="0"/>
              <a:t>Neljas tase</a:t>
            </a:r>
          </a:p>
          <a:p>
            <a:pPr lvl="4"/>
            <a:r>
              <a:rPr lang="et-EE" altLang="et-EE" smtClean="0"/>
              <a:t>Viies tase</a:t>
            </a:r>
            <a:endParaRPr lang="en-GB" altLang="et-E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Roboto Regular"/>
                <a:cs typeface="Roboto Regular"/>
              </a:defRPr>
            </a:lvl1pPr>
          </a:lstStyle>
          <a:p>
            <a:pPr>
              <a:defRPr/>
            </a:pPr>
            <a:fld id="{E4D90C30-6E74-4074-8313-6A8B1905C68D}" type="datetimeFigureOut">
              <a:rPr lang="en-US"/>
              <a:pPr>
                <a:defRPr/>
              </a:pPr>
              <a:t>05.12.15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Roboto Regular"/>
                <a:cs typeface="Roboto Regular"/>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Roboto Regular"/>
                <a:ea typeface="Roboto Regular"/>
                <a:cs typeface="Roboto Regular"/>
              </a:defRPr>
            </a:lvl1pPr>
          </a:lstStyle>
          <a:p>
            <a:fld id="{C0C11AA9-709A-41FB-BD1E-0ECCF5FF5CBC}" type="slidenum">
              <a:rPr lang="en-GB" altLang="et-EE"/>
              <a:pPr/>
              <a:t>‹#›</a:t>
            </a:fld>
            <a:endParaRPr lang="en-GB" altLang="et-EE"/>
          </a:p>
        </p:txBody>
      </p:sp>
    </p:spTree>
  </p:cSld>
  <p:clrMap bg1="lt1" tx1="dk1" bg2="lt2" tx2="dk2" accent1="accent1" accent2="accent2" accent3="accent3" accent4="accent4" accent5="accent5" accent6="accent6" hlink="hlink" folHlink="folHlink"/>
  <p:sldLayoutIdLst>
    <p:sldLayoutId id="2147484554"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 id="2147484555" r:id="rId12"/>
  </p:sldLayoutIdLst>
  <p:txStyles>
    <p:titleStyle>
      <a:lvl1pPr algn="l" defTabSz="457200" rtl="0" eaLnBrk="0" fontAlgn="base" hangingPunct="0">
        <a:spcBef>
          <a:spcPct val="0"/>
        </a:spcBef>
        <a:spcAft>
          <a:spcPct val="0"/>
        </a:spcAft>
        <a:defRPr sz="4400" kern="1200">
          <a:solidFill>
            <a:schemeClr val="tx1"/>
          </a:solidFill>
          <a:latin typeface="Roboto Regular"/>
          <a:ea typeface="Roboto Regular"/>
          <a:cs typeface="Roboto Regular"/>
        </a:defRPr>
      </a:lvl1pPr>
      <a:lvl2pPr algn="l" defTabSz="457200" rtl="0" eaLnBrk="0" fontAlgn="base" hangingPunct="0">
        <a:spcBef>
          <a:spcPct val="0"/>
        </a:spcBef>
        <a:spcAft>
          <a:spcPct val="0"/>
        </a:spcAft>
        <a:defRPr sz="4400">
          <a:solidFill>
            <a:schemeClr val="tx1"/>
          </a:solidFill>
          <a:latin typeface="Roboto Regular"/>
          <a:ea typeface="Roboto Regular"/>
          <a:cs typeface="Roboto Regular"/>
        </a:defRPr>
      </a:lvl2pPr>
      <a:lvl3pPr algn="l" defTabSz="457200" rtl="0" eaLnBrk="0" fontAlgn="base" hangingPunct="0">
        <a:spcBef>
          <a:spcPct val="0"/>
        </a:spcBef>
        <a:spcAft>
          <a:spcPct val="0"/>
        </a:spcAft>
        <a:defRPr sz="4400">
          <a:solidFill>
            <a:schemeClr val="tx1"/>
          </a:solidFill>
          <a:latin typeface="Roboto Regular"/>
          <a:ea typeface="Roboto Regular"/>
          <a:cs typeface="Roboto Regular"/>
        </a:defRPr>
      </a:lvl3pPr>
      <a:lvl4pPr algn="l" defTabSz="457200" rtl="0" eaLnBrk="0" fontAlgn="base" hangingPunct="0">
        <a:spcBef>
          <a:spcPct val="0"/>
        </a:spcBef>
        <a:spcAft>
          <a:spcPct val="0"/>
        </a:spcAft>
        <a:defRPr sz="4400">
          <a:solidFill>
            <a:schemeClr val="tx1"/>
          </a:solidFill>
          <a:latin typeface="Roboto Regular"/>
          <a:ea typeface="Roboto Regular"/>
          <a:cs typeface="Roboto Regular"/>
        </a:defRPr>
      </a:lvl4pPr>
      <a:lvl5pPr algn="l" defTabSz="457200" rtl="0" eaLnBrk="0" fontAlgn="base" hangingPunct="0">
        <a:spcBef>
          <a:spcPct val="0"/>
        </a:spcBef>
        <a:spcAft>
          <a:spcPct val="0"/>
        </a:spcAft>
        <a:defRPr sz="4400">
          <a:solidFill>
            <a:schemeClr val="tx1"/>
          </a:solidFill>
          <a:latin typeface="Roboto Regular"/>
          <a:ea typeface="Roboto Regular"/>
          <a:cs typeface="Roboto Regular"/>
        </a:defRPr>
      </a:lvl5pPr>
      <a:lvl6pPr marL="457200" algn="l" defTabSz="457200" rtl="0" eaLnBrk="1" fontAlgn="base" hangingPunct="1">
        <a:spcBef>
          <a:spcPct val="0"/>
        </a:spcBef>
        <a:spcAft>
          <a:spcPct val="0"/>
        </a:spcAft>
        <a:defRPr sz="4400">
          <a:solidFill>
            <a:schemeClr val="tx1"/>
          </a:solidFill>
          <a:latin typeface="Roboto Regular"/>
          <a:ea typeface="Roboto Regular"/>
          <a:cs typeface="Roboto Regular"/>
        </a:defRPr>
      </a:lvl6pPr>
      <a:lvl7pPr marL="914400" algn="l" defTabSz="457200" rtl="0" eaLnBrk="1" fontAlgn="base" hangingPunct="1">
        <a:spcBef>
          <a:spcPct val="0"/>
        </a:spcBef>
        <a:spcAft>
          <a:spcPct val="0"/>
        </a:spcAft>
        <a:defRPr sz="4400">
          <a:solidFill>
            <a:schemeClr val="tx1"/>
          </a:solidFill>
          <a:latin typeface="Roboto Regular"/>
          <a:ea typeface="Roboto Regular"/>
          <a:cs typeface="Roboto Regular"/>
        </a:defRPr>
      </a:lvl7pPr>
      <a:lvl8pPr marL="1371600" algn="l" defTabSz="457200" rtl="0" eaLnBrk="1" fontAlgn="base" hangingPunct="1">
        <a:spcBef>
          <a:spcPct val="0"/>
        </a:spcBef>
        <a:spcAft>
          <a:spcPct val="0"/>
        </a:spcAft>
        <a:defRPr sz="4400">
          <a:solidFill>
            <a:schemeClr val="tx1"/>
          </a:solidFill>
          <a:latin typeface="Roboto Regular"/>
          <a:ea typeface="Roboto Regular"/>
          <a:cs typeface="Roboto Regular"/>
        </a:defRPr>
      </a:lvl8pPr>
      <a:lvl9pPr marL="1828800" algn="l" defTabSz="457200" rtl="0" eaLnBrk="1" fontAlgn="base" hangingPunct="1">
        <a:spcBef>
          <a:spcPct val="0"/>
        </a:spcBef>
        <a:spcAft>
          <a:spcPct val="0"/>
        </a:spcAft>
        <a:defRPr sz="4400">
          <a:solidFill>
            <a:schemeClr val="tx1"/>
          </a:solidFill>
          <a:latin typeface="Roboto Regular"/>
          <a:ea typeface="Roboto Regular"/>
          <a:cs typeface="Roboto Regular"/>
        </a:defRPr>
      </a:lvl9pPr>
    </p:titleStyle>
    <p:bodyStyle>
      <a:lvl1pPr marL="342900" indent="-342900" algn="l" defTabSz="457200" rtl="0" eaLnBrk="0" fontAlgn="base" hangingPunct="0">
        <a:spcBef>
          <a:spcPct val="20000"/>
        </a:spcBef>
        <a:spcAft>
          <a:spcPct val="0"/>
        </a:spcAft>
        <a:buClr>
          <a:srgbClr val="95B3D7"/>
        </a:buClr>
        <a:buFont typeface="Arial" pitchFamily="34" charset="0"/>
        <a:buChar char="•"/>
        <a:defRPr sz="3200" kern="1200">
          <a:solidFill>
            <a:schemeClr val="tx1"/>
          </a:solidFill>
          <a:latin typeface="Roboto Regular"/>
          <a:ea typeface="Roboto Regular"/>
          <a:cs typeface="Roboto Regular"/>
        </a:defRPr>
      </a:lvl1pPr>
      <a:lvl2pPr marL="742950" indent="-285750" algn="l" defTabSz="457200" rtl="0" eaLnBrk="0" fontAlgn="base" hangingPunct="0">
        <a:spcBef>
          <a:spcPct val="20000"/>
        </a:spcBef>
        <a:spcAft>
          <a:spcPct val="0"/>
        </a:spcAft>
        <a:buClr>
          <a:srgbClr val="95B3D7"/>
        </a:buClr>
        <a:buFont typeface="Arial" pitchFamily="34" charset="0"/>
        <a:buChar char="–"/>
        <a:defRPr sz="2800" kern="1200">
          <a:solidFill>
            <a:schemeClr val="tx1"/>
          </a:solidFill>
          <a:latin typeface="Roboto Regular"/>
          <a:ea typeface="Roboto Regular"/>
          <a:cs typeface="Roboto Regular"/>
        </a:defRPr>
      </a:lvl2pPr>
      <a:lvl3pPr marL="1143000" indent="-228600" algn="l" defTabSz="457200" rtl="0" eaLnBrk="0" fontAlgn="base" hangingPunct="0">
        <a:spcBef>
          <a:spcPct val="20000"/>
        </a:spcBef>
        <a:spcAft>
          <a:spcPct val="0"/>
        </a:spcAft>
        <a:buClr>
          <a:srgbClr val="95B3D7"/>
        </a:buClr>
        <a:buFont typeface="Arial" pitchFamily="34" charset="0"/>
        <a:buChar char="•"/>
        <a:defRPr sz="2400" kern="1200">
          <a:solidFill>
            <a:schemeClr val="tx1"/>
          </a:solidFill>
          <a:latin typeface="Roboto Regular"/>
          <a:ea typeface="Roboto Regular"/>
          <a:cs typeface="Roboto Regular"/>
        </a:defRPr>
      </a:lvl3pPr>
      <a:lvl4pPr marL="1600200" indent="-228600" algn="l" defTabSz="457200" rtl="0" eaLnBrk="0" fontAlgn="base" hangingPunct="0">
        <a:spcBef>
          <a:spcPct val="20000"/>
        </a:spcBef>
        <a:spcAft>
          <a:spcPct val="0"/>
        </a:spcAft>
        <a:buClr>
          <a:srgbClr val="95B3D7"/>
        </a:buClr>
        <a:buFont typeface="Arial" pitchFamily="34" charset="0"/>
        <a:buChar char="–"/>
        <a:defRPr sz="2000" kern="1200">
          <a:solidFill>
            <a:schemeClr val="tx1"/>
          </a:solidFill>
          <a:latin typeface="Roboto Regular"/>
          <a:ea typeface="Roboto Regular"/>
          <a:cs typeface="Roboto Regular"/>
        </a:defRPr>
      </a:lvl4pPr>
      <a:lvl5pPr marL="2057400" indent="-228600" algn="l" defTabSz="457200" rtl="0" eaLnBrk="0" fontAlgn="base" hangingPunct="0">
        <a:spcBef>
          <a:spcPct val="20000"/>
        </a:spcBef>
        <a:spcAft>
          <a:spcPct val="0"/>
        </a:spcAft>
        <a:buClr>
          <a:srgbClr val="95B3D7"/>
        </a:buClr>
        <a:buFont typeface="Arial" pitchFamily="34" charset="0"/>
        <a:buChar char="»"/>
        <a:defRPr sz="2000" kern="1200">
          <a:solidFill>
            <a:schemeClr val="tx1"/>
          </a:solidFill>
          <a:latin typeface="Roboto Regular"/>
          <a:ea typeface="Roboto Regular"/>
          <a:cs typeface="Robo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2338" y="4762500"/>
            <a:ext cx="6400800" cy="1752600"/>
          </a:xfrm>
        </p:spPr>
        <p:txBody>
          <a:bodyPr rtlCol="0">
            <a:normAutofit/>
          </a:bodyPr>
          <a:lstStyle/>
          <a:p>
            <a:pPr eaLnBrk="1" fontAlgn="auto" hangingPunct="1">
              <a:spcAft>
                <a:spcPts val="0"/>
              </a:spcAft>
              <a:buClr>
                <a:schemeClr val="accent1">
                  <a:lumMod val="60000"/>
                  <a:lumOff val="40000"/>
                </a:schemeClr>
              </a:buClr>
              <a:buFont typeface="Arial"/>
              <a:buNone/>
              <a:defRPr/>
            </a:pPr>
            <a:r>
              <a:rPr lang="et-EE" dirty="0" err="1" smtClean="0">
                <a:ea typeface="+mn-ea"/>
              </a:rPr>
              <a:t>RaM</a:t>
            </a:r>
            <a:r>
              <a:rPr lang="et-EE" dirty="0" smtClean="0">
                <a:ea typeface="+mn-ea"/>
              </a:rPr>
              <a:t> ja </a:t>
            </a:r>
            <a:r>
              <a:rPr lang="et-EE" dirty="0" err="1" smtClean="0">
                <a:ea typeface="+mn-ea"/>
              </a:rPr>
              <a:t>SoM</a:t>
            </a:r>
            <a:endParaRPr lang="et-EE" dirty="0" smtClean="0">
              <a:ea typeface="+mn-ea"/>
            </a:endParaRPr>
          </a:p>
          <a:p>
            <a:pPr eaLnBrk="1" fontAlgn="auto" hangingPunct="1">
              <a:spcAft>
                <a:spcPts val="0"/>
              </a:spcAft>
              <a:buClr>
                <a:schemeClr val="accent1">
                  <a:lumMod val="60000"/>
                  <a:lumOff val="40000"/>
                </a:schemeClr>
              </a:buClr>
              <a:buFont typeface="Arial"/>
              <a:buNone/>
              <a:defRPr/>
            </a:pPr>
            <a:r>
              <a:rPr lang="et-EE" dirty="0" smtClean="0">
                <a:ea typeface="+mn-ea"/>
              </a:rPr>
              <a:t>02.12.2015</a:t>
            </a:r>
            <a:endParaRPr lang="en-GB" dirty="0">
              <a:ea typeface="+mn-ea"/>
            </a:endParaRPr>
          </a:p>
        </p:txBody>
      </p:sp>
      <p:sp>
        <p:nvSpPr>
          <p:cNvPr id="4" name="Title 3"/>
          <p:cNvSpPr>
            <a:spLocks noGrp="1"/>
          </p:cNvSpPr>
          <p:nvPr>
            <p:ph type="ctrTitle"/>
          </p:nvPr>
        </p:nvSpPr>
        <p:spPr/>
        <p:txBody>
          <a:bodyPr/>
          <a:lstStyle/>
          <a:p>
            <a:r>
              <a:rPr lang="et-EE" b="1" dirty="0" smtClean="0"/>
              <a:t>Riikliku pensionikindlustuse jätkusuutlikkuse edendamine</a:t>
            </a:r>
            <a:endParaRPr lang="et-EE"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404664"/>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Pensioniiga ja pensionil oleku aeg Eestis</a:t>
            </a:r>
            <a:endParaRPr lang="en-GB" sz="3200" b="1" dirty="0" smtClean="0"/>
          </a:p>
        </p:txBody>
      </p:sp>
      <p:pic>
        <p:nvPicPr>
          <p:cNvPr id="8194" name="Picture 2"/>
          <p:cNvPicPr>
            <a:picLocks noChangeAspect="1" noChangeArrowheads="1"/>
          </p:cNvPicPr>
          <p:nvPr/>
        </p:nvPicPr>
        <p:blipFill>
          <a:blip r:embed="rId3"/>
          <a:srcRect/>
          <a:stretch>
            <a:fillRect/>
          </a:stretch>
        </p:blipFill>
        <p:spPr bwMode="auto">
          <a:xfrm>
            <a:off x="390525" y="2190749"/>
            <a:ext cx="8609734" cy="2905125"/>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2800" b="1" dirty="0" smtClean="0"/>
              <a:t>Pensioniiga praeguste reeglite alusel aastal 2053 ja oodatav eluiga 65-aastaselt 2053 (</a:t>
            </a:r>
            <a:r>
              <a:rPr lang="et-EE" sz="2800" b="1" dirty="0" err="1" smtClean="0"/>
              <a:t>Eurostat</a:t>
            </a:r>
            <a:r>
              <a:rPr lang="et-EE" sz="2800" b="1" dirty="0" smtClean="0"/>
              <a:t>)</a:t>
            </a:r>
            <a:endParaRPr lang="et-EE" sz="2800" b="1" dirty="0"/>
          </a:p>
        </p:txBody>
      </p:sp>
      <p:graphicFrame>
        <p:nvGraphicFramePr>
          <p:cNvPr id="5" name="Sisu kohatäide 4"/>
          <p:cNvGraphicFramePr>
            <a:graphicFrameLocks noGrp="1"/>
          </p:cNvGraphicFramePr>
          <p:nvPr>
            <p:ph idx="1"/>
            <p:extLst>
              <p:ext uri="{D42A27DB-BD31-4B8C-83A1-F6EECF244321}">
                <p14:modId xmlns:p14="http://schemas.microsoft.com/office/powerpoint/2010/main" val="402070001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77531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404664"/>
            <a:ext cx="8364537" cy="942975"/>
          </a:xfrm>
          <a:noFill/>
        </p:spPr>
        <p:txBody>
          <a:bodyPr lIns="90000" tIns="46800" rIns="90000" bIns="46800" anchor="b">
            <a:normAutofit fontScale="90000"/>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Tervelt elada jäänud aastad ja oodatav eluiga pensionieas</a:t>
            </a:r>
            <a:endParaRPr lang="en-GB" sz="3200" b="1" dirty="0" smtClean="0"/>
          </a:p>
        </p:txBody>
      </p:sp>
      <p:pic>
        <p:nvPicPr>
          <p:cNvPr id="4" name="Picture 3"/>
          <p:cNvPicPr/>
          <p:nvPr/>
        </p:nvPicPr>
        <p:blipFill>
          <a:blip r:embed="rId3" cstate="print"/>
          <a:srcRect/>
          <a:stretch>
            <a:fillRect/>
          </a:stretch>
        </p:blipFill>
        <p:spPr bwMode="auto">
          <a:xfrm>
            <a:off x="728662" y="2009269"/>
            <a:ext cx="7291388" cy="3600956"/>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9731" y="200025"/>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Tervelt elada jäänud aastad sünnihetkel</a:t>
            </a:r>
            <a:endParaRPr lang="en-GB" sz="3200" b="1" dirty="0" smtClean="0"/>
          </a:p>
        </p:txBody>
      </p:sp>
      <p:pic>
        <p:nvPicPr>
          <p:cNvPr id="3074" name="Picture 2"/>
          <p:cNvPicPr>
            <a:picLocks noChangeAspect="1" noChangeArrowheads="1"/>
          </p:cNvPicPr>
          <p:nvPr/>
        </p:nvPicPr>
        <p:blipFill>
          <a:blip r:embed="rId3"/>
          <a:srcRect/>
          <a:stretch>
            <a:fillRect/>
          </a:stretch>
        </p:blipFill>
        <p:spPr bwMode="auto">
          <a:xfrm>
            <a:off x="1000125" y="1143000"/>
            <a:ext cx="3571875" cy="5353050"/>
          </a:xfrm>
          <a:prstGeom prst="rect">
            <a:avLst/>
          </a:prstGeom>
          <a:noFill/>
          <a:ln w="9525">
            <a:noFill/>
            <a:miter lim="800000"/>
            <a:headEnd/>
            <a:tailEnd/>
          </a:ln>
          <a:effectLst/>
        </p:spPr>
      </p:pic>
      <p:pic>
        <p:nvPicPr>
          <p:cNvPr id="26625" name="Picture 1"/>
          <p:cNvPicPr>
            <a:picLocks noChangeAspect="1" noChangeArrowheads="1"/>
          </p:cNvPicPr>
          <p:nvPr/>
        </p:nvPicPr>
        <p:blipFill>
          <a:blip r:embed="rId4"/>
          <a:srcRect/>
          <a:stretch>
            <a:fillRect/>
          </a:stretch>
        </p:blipFill>
        <p:spPr bwMode="auto">
          <a:xfrm>
            <a:off x="5610225" y="1143000"/>
            <a:ext cx="2190750" cy="5515235"/>
          </a:xfrm>
          <a:prstGeom prst="rect">
            <a:avLst/>
          </a:prstGeom>
          <a:noFill/>
          <a:ln w="9525">
            <a:noFill/>
            <a:miter lim="800000"/>
            <a:headEnd/>
            <a:tailEnd/>
          </a:ln>
          <a:effectLst/>
        </p:spPr>
      </p:pic>
    </p:spTree>
    <p:extLst>
      <p:ext uri="{BB962C8B-B14F-4D97-AF65-F5344CB8AC3E}">
        <p14:creationId xmlns:p14="http://schemas.microsoft.com/office/powerpoint/2010/main" val="10320468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110649"/>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Pensioniea alternatiivid pärast 2026. aastat</a:t>
            </a:r>
            <a:endParaRPr lang="en-GB" sz="3200" b="1" dirty="0" smtClean="0"/>
          </a:p>
        </p:txBody>
      </p:sp>
      <p:sp>
        <p:nvSpPr>
          <p:cNvPr id="5" name="Rectangle 4"/>
          <p:cNvSpPr/>
          <p:nvPr/>
        </p:nvSpPr>
        <p:spPr>
          <a:xfrm>
            <a:off x="0" y="1242358"/>
            <a:ext cx="8616057" cy="1938992"/>
          </a:xfrm>
          <a:prstGeom prst="rect">
            <a:avLst/>
          </a:prstGeom>
        </p:spPr>
        <p:txBody>
          <a:bodyPr wrap="square">
            <a:spAutoFit/>
          </a:bodyPr>
          <a:lstStyle/>
          <a:p>
            <a:pPr marL="800100" lvl="1" indent="-342900">
              <a:buFont typeface="+mj-lt"/>
              <a:buAutoNum type="arabicPeriod"/>
            </a:pPr>
            <a:r>
              <a:rPr lang="et-EE" sz="2000" dirty="0" smtClean="0">
                <a:latin typeface="Roboto Regular" panose="02000000000000000000" pitchFamily="2" charset="0"/>
                <a:ea typeface="Roboto Regular" panose="02000000000000000000" pitchFamily="2" charset="0"/>
              </a:rPr>
              <a:t>Pensioniiga tõuseb samas tempos nagu aastatel 2017-2026.</a:t>
            </a:r>
          </a:p>
          <a:p>
            <a:pPr marL="800100" lvl="1" indent="-342900">
              <a:buFont typeface="+mj-lt"/>
              <a:buAutoNum type="arabicPeriod"/>
            </a:pPr>
            <a:r>
              <a:rPr lang="et-EE" sz="2000" dirty="0" smtClean="0">
                <a:latin typeface="Roboto Regular" panose="02000000000000000000" pitchFamily="2" charset="0"/>
                <a:ea typeface="Roboto Regular" panose="02000000000000000000" pitchFamily="2" charset="0"/>
              </a:rPr>
              <a:t>Pensioniiga tõuseb 2040. aastaks 70-ni ja sealt edasi oodatava elueaga samas tempos.</a:t>
            </a:r>
          </a:p>
          <a:p>
            <a:pPr marL="800100" lvl="1" indent="-342900">
              <a:buFont typeface="+mj-lt"/>
              <a:buAutoNum type="arabicPeriod"/>
            </a:pPr>
            <a:r>
              <a:rPr lang="et-EE" sz="2000" dirty="0" smtClean="0">
                <a:latin typeface="Roboto Regular" panose="02000000000000000000" pitchFamily="2" charset="0"/>
                <a:ea typeface="Roboto Regular" panose="02000000000000000000" pitchFamily="2" charset="0"/>
              </a:rPr>
              <a:t>Pensioniiga tõuseb oodatava elueaga samas tempos.</a:t>
            </a:r>
          </a:p>
          <a:p>
            <a:pPr marL="800100" lvl="1" indent="-342900">
              <a:buFont typeface="+mj-lt"/>
              <a:buAutoNum type="arabicPeriod"/>
            </a:pPr>
            <a:r>
              <a:rPr lang="et-EE" sz="2000" dirty="0" smtClean="0">
                <a:latin typeface="Roboto Regular" panose="02000000000000000000" pitchFamily="2" charset="0"/>
                <a:ea typeface="Roboto Regular" panose="02000000000000000000" pitchFamily="2" charset="0"/>
              </a:rPr>
              <a:t>Pensionit vähendava koefitsiendi rakendamine oodatava eluea tõustes.</a:t>
            </a:r>
          </a:p>
        </p:txBody>
      </p:sp>
      <p:pic>
        <p:nvPicPr>
          <p:cNvPr id="5122" name="Picture 2"/>
          <p:cNvPicPr>
            <a:picLocks noChangeAspect="1" noChangeArrowheads="1"/>
          </p:cNvPicPr>
          <p:nvPr/>
        </p:nvPicPr>
        <p:blipFill>
          <a:blip r:embed="rId3"/>
          <a:srcRect/>
          <a:stretch>
            <a:fillRect/>
          </a:stretch>
        </p:blipFill>
        <p:spPr bwMode="auto">
          <a:xfrm>
            <a:off x="1290638" y="3181350"/>
            <a:ext cx="5455862" cy="2971800"/>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16737"/>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15 aasta reegli kasutamine?</a:t>
            </a:r>
            <a:endParaRPr lang="en-GB" sz="3200" b="1" dirty="0" smtClean="0"/>
          </a:p>
        </p:txBody>
      </p:sp>
      <p:sp>
        <p:nvSpPr>
          <p:cNvPr id="5" name="Rectangle 4"/>
          <p:cNvSpPr/>
          <p:nvPr/>
        </p:nvSpPr>
        <p:spPr>
          <a:xfrm>
            <a:off x="251520" y="959712"/>
            <a:ext cx="8420100" cy="6124754"/>
          </a:xfrm>
          <a:prstGeom prst="rect">
            <a:avLst/>
          </a:prstGeom>
        </p:spPr>
        <p:txBody>
          <a:bodyPr wrap="square">
            <a:spAutoFit/>
          </a:bodyPr>
          <a:lstStyle/>
          <a:p>
            <a:pPr marL="85725" lvl="1" indent="9525"/>
            <a:r>
              <a:rPr lang="et-EE" dirty="0" smtClean="0">
                <a:latin typeface="Roboto Regular" panose="02000000000000000000" pitchFamily="2" charset="0"/>
                <a:ea typeface="Roboto Regular" panose="02000000000000000000" pitchFamily="2" charset="0"/>
              </a:rPr>
              <a:t>Mitmed allikad viitavad, et pensionisüsteemi jätkusuutlikkuse tagaks pensionil oleku aja fikseerimine 15 aastaga ning keskmiselt hakkavad inimese võimed vähenema 15 aastat enne surma.</a:t>
            </a:r>
          </a:p>
          <a:p>
            <a:pPr marL="85725" lvl="1" indent="9525"/>
            <a:endParaRPr lang="et-EE" dirty="0" smtClean="0">
              <a:latin typeface="Roboto Regular" panose="02000000000000000000" pitchFamily="2" charset="0"/>
              <a:ea typeface="Roboto Regular" panose="02000000000000000000" pitchFamily="2" charset="0"/>
            </a:endParaRPr>
          </a:p>
          <a:p>
            <a:pPr marL="85725" lvl="1" indent="9525"/>
            <a:r>
              <a:rPr lang="et-EE" dirty="0" smtClean="0">
                <a:latin typeface="Roboto Regular" panose="02000000000000000000" pitchFamily="2" charset="0"/>
                <a:ea typeface="Roboto Regular" panose="02000000000000000000" pitchFamily="2" charset="0"/>
              </a:rPr>
              <a:t>Näiteks:</a:t>
            </a:r>
          </a:p>
          <a:p>
            <a:pPr marL="447675" lvl="1" indent="-342900">
              <a:buFont typeface="+mj-lt"/>
              <a:buAutoNum type="arabicPeriod"/>
            </a:pPr>
            <a:r>
              <a:rPr lang="et-EE" dirty="0" err="1" smtClean="0">
                <a:latin typeface="Roboto Regular" panose="02000000000000000000" pitchFamily="2" charset="0"/>
                <a:ea typeface="Roboto Regular" panose="02000000000000000000" pitchFamily="2" charset="0"/>
              </a:rPr>
              <a:t>Schwartz</a:t>
            </a:r>
            <a:r>
              <a:rPr lang="et-EE" dirty="0" smtClean="0">
                <a:latin typeface="Roboto Regular" panose="02000000000000000000" pitchFamily="2" charset="0"/>
                <a:ea typeface="Roboto Regular" panose="02000000000000000000" pitchFamily="2" charset="0"/>
              </a:rPr>
              <a:t>, </a:t>
            </a:r>
            <a:r>
              <a:rPr lang="et-EE" dirty="0" err="1" smtClean="0">
                <a:latin typeface="Roboto Regular" panose="02000000000000000000" pitchFamily="2" charset="0"/>
                <a:ea typeface="Roboto Regular" panose="02000000000000000000" pitchFamily="2" charset="0"/>
              </a:rPr>
              <a:t>Arias</a:t>
            </a:r>
            <a:r>
              <a:rPr lang="et-EE" dirty="0" smtClean="0">
                <a:latin typeface="Roboto Regular" panose="02000000000000000000" pitchFamily="2" charset="0"/>
                <a:ea typeface="Roboto Regular" panose="02000000000000000000" pitchFamily="2" charset="0"/>
              </a:rPr>
              <a:t> et </a:t>
            </a:r>
            <a:r>
              <a:rPr lang="et-EE" dirty="0" err="1" smtClean="0">
                <a:latin typeface="Roboto Regular" panose="02000000000000000000" pitchFamily="2" charset="0"/>
                <a:ea typeface="Roboto Regular" panose="02000000000000000000" pitchFamily="2" charset="0"/>
              </a:rPr>
              <a:t>al</a:t>
            </a:r>
            <a:r>
              <a:rPr lang="et-EE" dirty="0" smtClean="0">
                <a:latin typeface="Roboto Regular" panose="02000000000000000000" pitchFamily="2" charset="0"/>
                <a:ea typeface="Roboto Regular" panose="02000000000000000000" pitchFamily="2" charset="0"/>
              </a:rPr>
              <a:t> (2014) annavad poliitikasoovituse, et pensioniiga tuleks tõsta tasemele, kus põlvkonna keskmine oodatav eluiga pensionieas oleks 15 aastat ja hoida sellel tasemel kui oodatav eluiga kasvab. Nad näitavad, et Euroopas oli keskmine pensionipõlve pikkus 15 aastat veel 1970-ndatel ning kui sellise taseme juurde naasta, lahendaks see pensionisüsteemi jätkusuutlikkuse probleemi paljudes Euroopa riikides.</a:t>
            </a:r>
          </a:p>
          <a:p>
            <a:pPr marL="447675" lvl="1" indent="-342900">
              <a:buFont typeface="+mj-lt"/>
              <a:buAutoNum type="arabicPeriod"/>
            </a:pPr>
            <a:r>
              <a:rPr lang="et-EE" dirty="0" err="1" smtClean="0">
                <a:latin typeface="Roboto Regular" panose="02000000000000000000" pitchFamily="2" charset="0"/>
                <a:ea typeface="Roboto Regular" panose="02000000000000000000" pitchFamily="2" charset="0"/>
              </a:rPr>
              <a:t>Sanderson</a:t>
            </a:r>
            <a:r>
              <a:rPr lang="et-EE" dirty="0" smtClean="0">
                <a:latin typeface="Roboto Regular" panose="02000000000000000000" pitchFamily="2" charset="0"/>
                <a:ea typeface="Roboto Regular" panose="02000000000000000000" pitchFamily="2" charset="0"/>
              </a:rPr>
              <a:t> ja </a:t>
            </a:r>
            <a:r>
              <a:rPr lang="et-EE" dirty="0" err="1" smtClean="0">
                <a:latin typeface="Roboto Regular" panose="02000000000000000000" pitchFamily="2" charset="0"/>
                <a:ea typeface="Roboto Regular" panose="02000000000000000000" pitchFamily="2" charset="0"/>
              </a:rPr>
              <a:t>Scherbov</a:t>
            </a:r>
            <a:r>
              <a:rPr lang="et-EE" dirty="0" smtClean="0">
                <a:latin typeface="Roboto Regular" panose="02000000000000000000" pitchFamily="2" charset="0"/>
                <a:ea typeface="Roboto Regular" panose="02000000000000000000" pitchFamily="2" charset="0"/>
              </a:rPr>
              <a:t> (2008, 2010) soovitavad kronoloogilise vanuse põhise vanaduskäsitluse (65 ja vanemad) asemel dünaamilist vanaduskäsitlust, kus vanaduse alguseks loetakse sellist vanust, kus põlvkonnal keskmiselt on jäänud elada veel 15 aastat. Koos oodatava eluea kasvuga tõuseks ka vanaduse algus. </a:t>
            </a:r>
          </a:p>
          <a:p>
            <a:pPr marL="447675" lvl="1" indent="-342900">
              <a:buFont typeface="+mj-lt"/>
              <a:buAutoNum type="arabicPeriod"/>
            </a:pPr>
            <a:r>
              <a:rPr lang="et-EE" dirty="0" err="1" smtClean="0">
                <a:latin typeface="Roboto Regular" panose="02000000000000000000" pitchFamily="2" charset="0"/>
                <a:ea typeface="Roboto Regular" panose="02000000000000000000" pitchFamily="2" charset="0"/>
              </a:rPr>
              <a:t>Thorvaldsson</a:t>
            </a:r>
            <a:r>
              <a:rPr lang="et-EE" dirty="0" smtClean="0">
                <a:latin typeface="Roboto Regular" panose="02000000000000000000" pitchFamily="2" charset="0"/>
                <a:ea typeface="Roboto Regular" panose="02000000000000000000" pitchFamily="2" charset="0"/>
              </a:rPr>
              <a:t> et </a:t>
            </a:r>
            <a:r>
              <a:rPr lang="et-EE" dirty="0" err="1" smtClean="0">
                <a:latin typeface="Roboto Regular" panose="02000000000000000000" pitchFamily="2" charset="0"/>
                <a:ea typeface="Roboto Regular" panose="02000000000000000000" pitchFamily="2" charset="0"/>
              </a:rPr>
              <a:t>al</a:t>
            </a:r>
            <a:r>
              <a:rPr lang="et-EE" dirty="0" smtClean="0">
                <a:latin typeface="Roboto Regular" panose="02000000000000000000" pitchFamily="2" charset="0"/>
                <a:ea typeface="Roboto Regular" panose="02000000000000000000" pitchFamily="2" charset="0"/>
              </a:rPr>
              <a:t> (2008) näitasid Rootsis läbiviidud uuringus, et kognitiivsete võimete langus vanemas eas algab keskmiselt ligi 15 aastat enne surma, sh tunnetuskiirus hakkab langema 14,8 aastat, ruumiline tunnetus 7,8 aastat ja verbaalsed võimed 6,6 aastat enne surma.</a:t>
            </a:r>
          </a:p>
          <a:p>
            <a:pPr marL="447675" lvl="1" indent="-342900"/>
            <a:r>
              <a:rPr lang="et-EE" sz="1600" dirty="0" smtClean="0"/>
              <a:t/>
            </a:r>
            <a:br>
              <a:rPr lang="et-EE" sz="1600" dirty="0" smtClean="0"/>
            </a:br>
            <a:endParaRPr lang="et-EE" sz="16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404664"/>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Oodatav eluiga pensioneas</a:t>
            </a:r>
            <a:endParaRPr lang="en-GB" sz="3200" b="1" dirty="0" smtClean="0"/>
          </a:p>
        </p:txBody>
      </p:sp>
      <p:pic>
        <p:nvPicPr>
          <p:cNvPr id="4100" name="Picture 4"/>
          <p:cNvPicPr>
            <a:picLocks noChangeAspect="1" noChangeArrowheads="1"/>
          </p:cNvPicPr>
          <p:nvPr/>
        </p:nvPicPr>
        <p:blipFill>
          <a:blip r:embed="rId3"/>
          <a:srcRect/>
          <a:stretch>
            <a:fillRect/>
          </a:stretch>
        </p:blipFill>
        <p:spPr bwMode="auto">
          <a:xfrm>
            <a:off x="1028700" y="1950243"/>
            <a:ext cx="7233840" cy="3945731"/>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404664"/>
            <a:ext cx="8364537" cy="942975"/>
          </a:xfrm>
          <a:noFill/>
        </p:spPr>
        <p:txBody>
          <a:bodyPr lIns="90000" tIns="46800" rIns="90000" bIns="46800" anchor="b">
            <a:normAutofit fontScale="90000"/>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Rahvastiku suhe (18-pensioniiga/pensioniiga+)</a:t>
            </a:r>
            <a:endParaRPr lang="en-GB" sz="3200" b="1" dirty="0" smtClean="0"/>
          </a:p>
        </p:txBody>
      </p:sp>
      <p:pic>
        <p:nvPicPr>
          <p:cNvPr id="9218" name="Picture 2"/>
          <p:cNvPicPr>
            <a:picLocks noChangeAspect="1" noChangeArrowheads="1"/>
          </p:cNvPicPr>
          <p:nvPr/>
        </p:nvPicPr>
        <p:blipFill>
          <a:blip r:embed="rId3"/>
          <a:srcRect/>
          <a:stretch>
            <a:fillRect/>
          </a:stretch>
        </p:blipFill>
        <p:spPr bwMode="auto">
          <a:xfrm>
            <a:off x="976313" y="1890713"/>
            <a:ext cx="6602785" cy="3967162"/>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404664"/>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Mõju I samba tasakaalule</a:t>
            </a:r>
            <a:endParaRPr lang="en-GB" sz="3200" b="1" dirty="0" smtClean="0"/>
          </a:p>
        </p:txBody>
      </p:sp>
      <p:sp>
        <p:nvSpPr>
          <p:cNvPr id="4" name="Rectangle 3"/>
          <p:cNvSpPr txBox="1">
            <a:spLocks noChangeArrowheads="1"/>
          </p:cNvSpPr>
          <p:nvPr/>
        </p:nvSpPr>
        <p:spPr bwMode="auto">
          <a:xfrm>
            <a:off x="403920" y="1500039"/>
            <a:ext cx="8364537" cy="942975"/>
          </a:xfrm>
          <a:prstGeom prst="rect">
            <a:avLst/>
          </a:prstGeom>
          <a:noFill/>
          <a:ln w="9525">
            <a:noFill/>
            <a:miter lim="800000"/>
            <a:headEnd/>
            <a:tailEnd/>
          </a:ln>
        </p:spPr>
        <p:txBody>
          <a:bodyPr vert="horz" wrap="square" lIns="90000" tIns="46800" rIns="90000" bIns="46800" numCol="1" anchor="b"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t-EE" sz="2400" i="0" u="none" strike="noStrike" kern="1200" cap="none" spc="0" normalizeH="0" baseline="0" noProof="0" dirty="0" smtClean="0">
                <a:ln>
                  <a:noFill/>
                </a:ln>
                <a:solidFill>
                  <a:schemeClr val="tx1"/>
                </a:solidFill>
                <a:effectLst/>
                <a:uLnTx/>
                <a:uFillTx/>
                <a:latin typeface="Roboto Regular"/>
                <a:ea typeface="Roboto Regular"/>
                <a:cs typeface="Roboto Regular"/>
              </a:rPr>
              <a:t>Tegemist on pigem ideaalmõjuga ehk arvestatud on, et tööturu ja pensionile jäämise muster “nihkub” kaasa.</a:t>
            </a:r>
            <a:endParaRPr kumimoji="0" lang="en-GB" sz="2400" i="0" u="none" strike="noStrike" kern="1200" cap="none" spc="0" normalizeH="0" baseline="0" noProof="0" dirty="0" smtClean="0">
              <a:ln>
                <a:noFill/>
              </a:ln>
              <a:solidFill>
                <a:schemeClr val="tx1"/>
              </a:solidFill>
              <a:effectLst/>
              <a:uLnTx/>
              <a:uFillTx/>
              <a:latin typeface="Roboto Regular"/>
              <a:ea typeface="Roboto Regular"/>
              <a:cs typeface="Roboto Regular"/>
            </a:endParaRPr>
          </a:p>
        </p:txBody>
      </p:sp>
      <p:pic>
        <p:nvPicPr>
          <p:cNvPr id="6146" name="Picture 2"/>
          <p:cNvPicPr>
            <a:picLocks noChangeAspect="1" noChangeArrowheads="1"/>
          </p:cNvPicPr>
          <p:nvPr/>
        </p:nvPicPr>
        <p:blipFill>
          <a:blip r:embed="rId3"/>
          <a:srcRect/>
          <a:stretch>
            <a:fillRect/>
          </a:stretch>
        </p:blipFill>
        <p:spPr bwMode="auto">
          <a:xfrm>
            <a:off x="1062038" y="3048000"/>
            <a:ext cx="6320749" cy="2976563"/>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0"/>
            <a:ext cx="8364537" cy="942975"/>
          </a:xfrm>
          <a:noFill/>
        </p:spPr>
        <p:txBody>
          <a:bodyPr lIns="90000" tIns="46800" rIns="90000" bIns="46800" anchor="b">
            <a:normAutofit fontScale="90000"/>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Otsene  ja kaudne mõju pensioni/palga suhtele</a:t>
            </a:r>
            <a:endParaRPr lang="en-GB" sz="3200" b="1" dirty="0" smtClean="0"/>
          </a:p>
        </p:txBody>
      </p:sp>
      <p:sp>
        <p:nvSpPr>
          <p:cNvPr id="5" name="TextBox 4"/>
          <p:cNvSpPr txBox="1"/>
          <p:nvPr/>
        </p:nvSpPr>
        <p:spPr>
          <a:xfrm>
            <a:off x="1552575" y="1649968"/>
            <a:ext cx="1463862" cy="369332"/>
          </a:xfrm>
          <a:prstGeom prst="rect">
            <a:avLst/>
          </a:prstGeom>
          <a:noFill/>
        </p:spPr>
        <p:txBody>
          <a:bodyPr wrap="none" rtlCol="0">
            <a:spAutoFit/>
          </a:bodyPr>
          <a:lstStyle/>
          <a:p>
            <a:r>
              <a:rPr lang="et-EE" dirty="0" smtClean="0"/>
              <a:t>Mediaansuhe</a:t>
            </a:r>
            <a:endParaRPr lang="et-EE" dirty="0"/>
          </a:p>
        </p:txBody>
      </p:sp>
      <p:sp>
        <p:nvSpPr>
          <p:cNvPr id="7" name="TextBox 6"/>
          <p:cNvSpPr txBox="1"/>
          <p:nvPr/>
        </p:nvSpPr>
        <p:spPr>
          <a:xfrm>
            <a:off x="5991225" y="1649968"/>
            <a:ext cx="1916294" cy="369332"/>
          </a:xfrm>
          <a:prstGeom prst="rect">
            <a:avLst/>
          </a:prstGeom>
          <a:noFill/>
        </p:spPr>
        <p:txBody>
          <a:bodyPr wrap="none" rtlCol="0">
            <a:spAutoFit/>
          </a:bodyPr>
          <a:lstStyle/>
          <a:p>
            <a:r>
              <a:rPr lang="et-EE" dirty="0" smtClean="0"/>
              <a:t>Aritmeetiline suhe</a:t>
            </a:r>
            <a:endParaRPr lang="et-EE" dirty="0"/>
          </a:p>
        </p:txBody>
      </p:sp>
      <p:pic>
        <p:nvPicPr>
          <p:cNvPr id="7170" name="Picture 2"/>
          <p:cNvPicPr>
            <a:picLocks noChangeAspect="1" noChangeArrowheads="1"/>
          </p:cNvPicPr>
          <p:nvPr/>
        </p:nvPicPr>
        <p:blipFill>
          <a:blip r:embed="rId3"/>
          <a:srcRect/>
          <a:stretch>
            <a:fillRect/>
          </a:stretch>
        </p:blipFill>
        <p:spPr bwMode="auto">
          <a:xfrm>
            <a:off x="4429124" y="2019300"/>
            <a:ext cx="4029075" cy="2079786"/>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366713" y="2019300"/>
            <a:ext cx="4378183" cy="2126546"/>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a:srcRect/>
          <a:stretch>
            <a:fillRect/>
          </a:stretch>
        </p:blipFill>
        <p:spPr bwMode="auto">
          <a:xfrm>
            <a:off x="4429124" y="4038071"/>
            <a:ext cx="4210050" cy="2338917"/>
          </a:xfrm>
          <a:prstGeom prst="rect">
            <a:avLst/>
          </a:prstGeom>
          <a:noFill/>
          <a:ln w="9525">
            <a:noFill/>
            <a:miter lim="800000"/>
            <a:headEnd/>
            <a:tailEnd/>
          </a:ln>
          <a:effectLst/>
        </p:spPr>
      </p:pic>
      <p:pic>
        <p:nvPicPr>
          <p:cNvPr id="7175" name="Picture 7"/>
          <p:cNvPicPr>
            <a:picLocks noChangeAspect="1" noChangeArrowheads="1"/>
          </p:cNvPicPr>
          <p:nvPr/>
        </p:nvPicPr>
        <p:blipFill>
          <a:blip r:embed="rId6"/>
          <a:srcRect/>
          <a:stretch>
            <a:fillRect/>
          </a:stretch>
        </p:blipFill>
        <p:spPr bwMode="auto">
          <a:xfrm>
            <a:off x="467571" y="4145846"/>
            <a:ext cx="4183332" cy="2037821"/>
          </a:xfrm>
          <a:prstGeom prst="rect">
            <a:avLst/>
          </a:prstGeom>
          <a:noFill/>
          <a:ln w="9525">
            <a:noFill/>
            <a:miter lim="800000"/>
            <a:headEnd/>
            <a:tailEnd/>
          </a:ln>
          <a:effectLst/>
        </p:spPr>
      </p:pic>
      <p:sp>
        <p:nvSpPr>
          <p:cNvPr id="13" name="TextBox 12"/>
          <p:cNvSpPr txBox="1"/>
          <p:nvPr/>
        </p:nvSpPr>
        <p:spPr>
          <a:xfrm>
            <a:off x="20687" y="2019300"/>
            <a:ext cx="461665" cy="1299395"/>
          </a:xfrm>
          <a:prstGeom prst="rect">
            <a:avLst/>
          </a:prstGeom>
          <a:noFill/>
        </p:spPr>
        <p:txBody>
          <a:bodyPr vert="vert270" wrap="none" rtlCol="0">
            <a:spAutoFit/>
          </a:bodyPr>
          <a:lstStyle/>
          <a:p>
            <a:r>
              <a:rPr lang="et-EE" dirty="0" smtClean="0"/>
              <a:t>Otsene mõju</a:t>
            </a:r>
            <a:endParaRPr lang="et-EE" dirty="0"/>
          </a:p>
        </p:txBody>
      </p:sp>
      <p:sp>
        <p:nvSpPr>
          <p:cNvPr id="14" name="TextBox 13"/>
          <p:cNvSpPr txBox="1"/>
          <p:nvPr/>
        </p:nvSpPr>
        <p:spPr>
          <a:xfrm>
            <a:off x="0" y="4465103"/>
            <a:ext cx="461665" cy="1335622"/>
          </a:xfrm>
          <a:prstGeom prst="rect">
            <a:avLst/>
          </a:prstGeom>
          <a:noFill/>
        </p:spPr>
        <p:txBody>
          <a:bodyPr vert="vert270" wrap="none" rtlCol="0">
            <a:spAutoFit/>
          </a:bodyPr>
          <a:lstStyle/>
          <a:p>
            <a:r>
              <a:rPr lang="et-EE" dirty="0" smtClean="0"/>
              <a:t>Kaudne mõju</a:t>
            </a:r>
            <a:endParaRPr lang="et-EE" dirty="0"/>
          </a:p>
        </p:txBody>
      </p:sp>
      <p:sp>
        <p:nvSpPr>
          <p:cNvPr id="15" name="TextBox 14"/>
          <p:cNvSpPr txBox="1"/>
          <p:nvPr/>
        </p:nvSpPr>
        <p:spPr>
          <a:xfrm>
            <a:off x="461665" y="1127641"/>
            <a:ext cx="7914026" cy="369332"/>
          </a:xfrm>
          <a:prstGeom prst="rect">
            <a:avLst/>
          </a:prstGeom>
          <a:noFill/>
        </p:spPr>
        <p:txBody>
          <a:bodyPr wrap="none" rtlCol="0">
            <a:spAutoFit/>
          </a:bodyPr>
          <a:lstStyle/>
          <a:p>
            <a:r>
              <a:rPr lang="et-EE" dirty="0" smtClean="0"/>
              <a:t>Kaudse mõju korral suurendatakse pensioniindeksit nii, et eelarve oleks tasakaalus.</a:t>
            </a:r>
            <a:endParaRPr lang="et-EE"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39552" y="1556792"/>
            <a:ext cx="8207375" cy="4214231"/>
          </a:xfrm>
          <a:prstGeom prst="rect">
            <a:avLst/>
          </a:prstGeom>
          <a:noFill/>
          <a:ln w="25400">
            <a:noFill/>
            <a:miter lim="800000"/>
            <a:headEnd/>
            <a:tailEnd/>
          </a:ln>
        </p:spPr>
        <p:txBody>
          <a:bodyPr wrap="square">
            <a:spAutoFit/>
          </a:bodyPr>
          <a:lstStyle/>
          <a:p>
            <a:pPr algn="l">
              <a:lnSpc>
                <a:spcPct val="93000"/>
              </a:lnSpc>
              <a:buClr>
                <a:schemeClr val="tx2">
                  <a:lumMod val="40000"/>
                  <a:lumOff val="60000"/>
                </a:schemeClr>
              </a:buClr>
              <a:buSzPct val="100000"/>
            </a:pPr>
            <a:r>
              <a:rPr lang="et-EE" sz="2400" dirty="0" smtClean="0">
                <a:latin typeface="Roboto Regular" panose="02000000000000000000" pitchFamily="2" charset="0"/>
                <a:ea typeface="Roboto Regular" panose="02000000000000000000" pitchFamily="2" charset="0"/>
                <a:cs typeface="Arial" charset="0"/>
              </a:rPr>
              <a:t>Pensionisüsteemi eesmärkide ülevaatamine</a:t>
            </a:r>
          </a:p>
          <a:p>
            <a:pPr marL="800100" lvl="1" indent="-342900">
              <a:lnSpc>
                <a:spcPct val="93000"/>
              </a:lnSpc>
              <a:buClr>
                <a:schemeClr val="tx2">
                  <a:lumMod val="40000"/>
                  <a:lumOff val="60000"/>
                </a:schemeClr>
              </a:buClr>
              <a:buSzPct val="100000"/>
              <a:buFont typeface="Arial" panose="020B0604020202020204" pitchFamily="34" charset="0"/>
              <a:buChar char="•"/>
            </a:pPr>
            <a:r>
              <a:rPr lang="et-EE" sz="2400" dirty="0" smtClean="0">
                <a:latin typeface="Roboto Regular" panose="02000000000000000000" pitchFamily="2" charset="0"/>
                <a:ea typeface="Roboto Regular" panose="02000000000000000000" pitchFamily="2" charset="0"/>
                <a:cs typeface="Arial" charset="0"/>
              </a:rPr>
              <a:t>Suures osas analüüsitud, kuid osad sihttasemed vajavad veel täpsustamist.</a:t>
            </a:r>
          </a:p>
          <a:p>
            <a:pPr marL="800100" lvl="1" indent="-342900">
              <a:lnSpc>
                <a:spcPct val="93000"/>
              </a:lnSpc>
              <a:buClr>
                <a:schemeClr val="tx2">
                  <a:lumMod val="40000"/>
                  <a:lumOff val="60000"/>
                </a:schemeClr>
              </a:buClr>
              <a:buSzPct val="100000"/>
              <a:buFont typeface="Arial" panose="020B0604020202020204" pitchFamily="34" charset="0"/>
              <a:buChar char="•"/>
            </a:pPr>
            <a:endParaRPr lang="et-EE" sz="2400" b="0" dirty="0">
              <a:latin typeface="Roboto Regular" panose="02000000000000000000" pitchFamily="2" charset="0"/>
              <a:ea typeface="Roboto Regular" panose="02000000000000000000" pitchFamily="2" charset="0"/>
            </a:endParaRPr>
          </a:p>
          <a:p>
            <a:pPr algn="l">
              <a:lnSpc>
                <a:spcPct val="93000"/>
              </a:lnSpc>
              <a:buClr>
                <a:schemeClr val="tx2">
                  <a:lumMod val="40000"/>
                  <a:lumOff val="60000"/>
                </a:schemeClr>
              </a:buClr>
              <a:buSzPct val="100000"/>
            </a:pPr>
            <a:r>
              <a:rPr lang="et-EE" sz="2400" b="0" dirty="0" smtClean="0">
                <a:latin typeface="Roboto Regular" panose="02000000000000000000" pitchFamily="2" charset="0"/>
                <a:ea typeface="Roboto Regular" panose="02000000000000000000" pitchFamily="2" charset="0"/>
              </a:rPr>
              <a:t>Baasstsenaariumi koostamine </a:t>
            </a:r>
          </a:p>
          <a:p>
            <a:pPr marL="800100" lvl="1" indent="-342900">
              <a:lnSpc>
                <a:spcPct val="93000"/>
              </a:lnSpc>
              <a:buClr>
                <a:schemeClr val="tx2">
                  <a:lumMod val="40000"/>
                  <a:lumOff val="60000"/>
                </a:schemeClr>
              </a:buClr>
              <a:buSzPct val="100000"/>
              <a:buFont typeface="Arial" panose="020B0604020202020204" pitchFamily="34" charset="0"/>
              <a:buChar char="•"/>
            </a:pPr>
            <a:r>
              <a:rPr lang="et-EE" sz="2400" dirty="0" smtClean="0">
                <a:latin typeface="Roboto Regular" panose="02000000000000000000" pitchFamily="2" charset="0"/>
                <a:ea typeface="Roboto Regular" panose="02000000000000000000" pitchFamily="2" charset="0"/>
              </a:rPr>
              <a:t>Valmis.</a:t>
            </a:r>
            <a:endParaRPr lang="et-EE" sz="2400" b="0" dirty="0" smtClean="0">
              <a:latin typeface="Roboto Regular" panose="02000000000000000000" pitchFamily="2" charset="0"/>
              <a:ea typeface="Roboto Regular" panose="02000000000000000000" pitchFamily="2" charset="0"/>
            </a:endParaRPr>
          </a:p>
          <a:p>
            <a:pPr marL="342900" indent="-342900" algn="l">
              <a:lnSpc>
                <a:spcPct val="93000"/>
              </a:lnSpc>
              <a:buClr>
                <a:schemeClr val="tx2">
                  <a:lumMod val="40000"/>
                  <a:lumOff val="60000"/>
                </a:schemeClr>
              </a:buClr>
              <a:buSzPct val="100000"/>
              <a:buFont typeface="Arial" panose="020B0604020202020204" pitchFamily="34" charset="0"/>
              <a:buChar char="•"/>
            </a:pPr>
            <a:endParaRPr lang="et-EE" sz="2400" dirty="0" smtClean="0">
              <a:latin typeface="Roboto Regular" panose="02000000000000000000" pitchFamily="2" charset="0"/>
              <a:ea typeface="Roboto Regular" panose="02000000000000000000" pitchFamily="2" charset="0"/>
            </a:endParaRPr>
          </a:p>
          <a:p>
            <a:pPr algn="l">
              <a:lnSpc>
                <a:spcPct val="93000"/>
              </a:lnSpc>
              <a:buClr>
                <a:schemeClr val="tx2">
                  <a:lumMod val="40000"/>
                  <a:lumOff val="60000"/>
                </a:schemeClr>
              </a:buClr>
              <a:buSzPct val="100000"/>
            </a:pPr>
            <a:r>
              <a:rPr lang="et-EE" sz="2400" b="0" dirty="0" smtClean="0">
                <a:latin typeface="Roboto Regular" panose="02000000000000000000" pitchFamily="2" charset="0"/>
                <a:ea typeface="Roboto Regular" panose="02000000000000000000" pitchFamily="2" charset="0"/>
              </a:rPr>
              <a:t>Võimalike muudatuste analüüs</a:t>
            </a:r>
          </a:p>
          <a:p>
            <a:pPr marL="800100" lvl="1" indent="-342900">
              <a:lnSpc>
                <a:spcPct val="93000"/>
              </a:lnSpc>
              <a:buClr>
                <a:schemeClr val="tx2">
                  <a:lumMod val="40000"/>
                  <a:lumOff val="60000"/>
                </a:schemeClr>
              </a:buClr>
              <a:buSzPct val="100000"/>
              <a:buFont typeface="Arial" panose="020B0604020202020204" pitchFamily="34" charset="0"/>
              <a:buChar char="•"/>
            </a:pPr>
            <a:r>
              <a:rPr lang="et-EE" sz="2400" dirty="0" smtClean="0">
                <a:latin typeface="Roboto Regular" panose="02000000000000000000" pitchFamily="2" charset="0"/>
                <a:ea typeface="Roboto Regular" panose="02000000000000000000" pitchFamily="2" charset="0"/>
              </a:rPr>
              <a:t>Võimalikud alternatiivid kaardistatud ja nendest tugevamad välja valitud. Ilmselt analüüs lõplikku võitjat ei paku, vaid viime VV-sse erinevad alternatiivid.</a:t>
            </a:r>
            <a:endParaRPr lang="et-EE" sz="2400" b="0" dirty="0">
              <a:latin typeface="Roboto Regular" panose="02000000000000000000" pitchFamily="2" charset="0"/>
              <a:ea typeface="Roboto Regular" panose="02000000000000000000" pitchFamily="2" charset="0"/>
            </a:endParaRPr>
          </a:p>
        </p:txBody>
      </p:sp>
      <p:sp>
        <p:nvSpPr>
          <p:cNvPr id="6147" name="Rectangle 3"/>
          <p:cNvSpPr>
            <a:spLocks noGrp="1" noChangeArrowheads="1"/>
          </p:cNvSpPr>
          <p:nvPr>
            <p:ph type="title"/>
          </p:nvPr>
        </p:nvSpPr>
        <p:spPr>
          <a:xfrm>
            <a:off x="251520" y="332656"/>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Senine protsess</a:t>
            </a:r>
            <a:endParaRPr lang="en-GB" sz="3200"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2876550"/>
            <a:ext cx="8364537" cy="942975"/>
          </a:xfrm>
          <a:noFill/>
        </p:spPr>
        <p:txBody>
          <a:bodyPr lIns="90000" tIns="46800" rIns="90000" bIns="46800" anchor="b">
            <a:noAutofit/>
          </a:bodyPr>
          <a:lstStyle/>
          <a:p>
            <a:pPr algn="ct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6000" b="1" dirty="0" smtClean="0"/>
              <a:t>Pensionide jaotus</a:t>
            </a:r>
            <a:endParaRPr lang="en-GB" sz="6000"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332656"/>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Pensionide ebavõrdsus OECD riikides</a:t>
            </a:r>
            <a:endParaRPr lang="en-GB" sz="3200" b="1" dirty="0" smtClean="0"/>
          </a:p>
        </p:txBody>
      </p:sp>
      <p:pic>
        <p:nvPicPr>
          <p:cNvPr id="10243" name="Picture 3"/>
          <p:cNvPicPr>
            <a:picLocks noChangeAspect="1" noChangeArrowheads="1"/>
          </p:cNvPicPr>
          <p:nvPr/>
        </p:nvPicPr>
        <p:blipFill>
          <a:blip r:embed="rId3"/>
          <a:srcRect/>
          <a:stretch>
            <a:fillRect/>
          </a:stretch>
        </p:blipFill>
        <p:spPr bwMode="auto">
          <a:xfrm>
            <a:off x="251520" y="2247181"/>
            <a:ext cx="8580944" cy="3667844"/>
          </a:xfrm>
          <a:prstGeom prst="rect">
            <a:avLst/>
          </a:prstGeom>
          <a:noFill/>
          <a:ln w="9525">
            <a:noFill/>
            <a:miter lim="800000"/>
            <a:headEnd/>
            <a:tailEnd/>
          </a:ln>
          <a:effectLst/>
        </p:spPr>
      </p:pic>
      <p:sp>
        <p:nvSpPr>
          <p:cNvPr id="6" name="Rectangle 3"/>
          <p:cNvSpPr txBox="1">
            <a:spLocks noChangeArrowheads="1"/>
          </p:cNvSpPr>
          <p:nvPr/>
        </p:nvSpPr>
        <p:spPr bwMode="auto">
          <a:xfrm>
            <a:off x="251520" y="1275631"/>
            <a:ext cx="8364537" cy="942975"/>
          </a:xfrm>
          <a:prstGeom prst="rect">
            <a:avLst/>
          </a:prstGeom>
          <a:noFill/>
          <a:ln w="9525">
            <a:noFill/>
            <a:miter lim="800000"/>
            <a:headEnd/>
            <a:tailEnd/>
          </a:ln>
        </p:spPr>
        <p:txBody>
          <a:bodyPr vert="horz" wrap="square" lIns="90000" tIns="46800" rIns="90000" bIns="46800" numCol="1" anchor="b"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t-EE" i="0" u="none" strike="noStrike" kern="1200" cap="none" spc="0" normalizeH="0" baseline="0" noProof="0" dirty="0" smtClean="0">
                <a:ln>
                  <a:noFill/>
                </a:ln>
                <a:solidFill>
                  <a:schemeClr val="tx1"/>
                </a:solidFill>
                <a:effectLst/>
                <a:uLnTx/>
                <a:uFillTx/>
                <a:latin typeface="Roboto Regular"/>
                <a:ea typeface="Roboto Regular"/>
                <a:cs typeface="Roboto Regular"/>
              </a:rPr>
              <a:t>Ainult</a:t>
            </a:r>
            <a:r>
              <a:rPr kumimoji="0" lang="et-EE" i="0" u="none" strike="noStrike" kern="1200" cap="none" spc="0" normalizeH="0" noProof="0" dirty="0" smtClean="0">
                <a:ln>
                  <a:noFill/>
                </a:ln>
                <a:solidFill>
                  <a:schemeClr val="tx1"/>
                </a:solidFill>
                <a:effectLst/>
                <a:uLnTx/>
                <a:uFillTx/>
                <a:latin typeface="Roboto Regular"/>
                <a:ea typeface="Roboto Regular"/>
                <a:cs typeface="Roboto Regular"/>
              </a:rPr>
              <a:t> riiklik pension, </a:t>
            </a:r>
            <a:r>
              <a:rPr kumimoji="0" lang="et-EE" i="0" u="none" strike="noStrike" kern="1200" cap="none" spc="0" normalizeH="0" noProof="0" dirty="0" err="1" smtClean="0">
                <a:ln>
                  <a:noFill/>
                </a:ln>
                <a:solidFill>
                  <a:schemeClr val="tx1"/>
                </a:solidFill>
                <a:effectLst/>
                <a:uLnTx/>
                <a:uFillTx/>
                <a:latin typeface="Roboto Regular"/>
                <a:ea typeface="Roboto Regular"/>
                <a:cs typeface="Roboto Regular"/>
              </a:rPr>
              <a:t>Progressivity</a:t>
            </a:r>
            <a:r>
              <a:rPr kumimoji="0" lang="et-EE" i="0" u="none" strike="noStrike" kern="1200" cap="none" spc="0" normalizeH="0" noProof="0" dirty="0" smtClean="0">
                <a:ln>
                  <a:noFill/>
                </a:ln>
                <a:solidFill>
                  <a:schemeClr val="tx1"/>
                </a:solidFill>
                <a:effectLst/>
                <a:uLnTx/>
                <a:uFillTx/>
                <a:latin typeface="Roboto Regular"/>
                <a:ea typeface="Roboto Regular"/>
                <a:cs typeface="Roboto Regular"/>
              </a:rPr>
              <a:t> </a:t>
            </a:r>
            <a:r>
              <a:rPr kumimoji="0" lang="et-EE" i="0" u="none" strike="noStrike" kern="1200" cap="none" spc="0" normalizeH="0" noProof="0" dirty="0" err="1" smtClean="0">
                <a:ln>
                  <a:noFill/>
                </a:ln>
                <a:solidFill>
                  <a:schemeClr val="tx1"/>
                </a:solidFill>
                <a:effectLst/>
                <a:uLnTx/>
                <a:uFillTx/>
                <a:latin typeface="Roboto Regular"/>
                <a:ea typeface="Roboto Regular"/>
                <a:cs typeface="Roboto Regular"/>
              </a:rPr>
              <a:t>index</a:t>
            </a:r>
            <a:r>
              <a:rPr lang="et-EE" dirty="0" smtClean="0">
                <a:latin typeface="Roboto Regular"/>
                <a:ea typeface="Roboto Regular"/>
                <a:cs typeface="Roboto Regular"/>
              </a:rPr>
              <a:t>: 100 – täielik võrdsus, 0 – täielik sõltuvus palgast.</a:t>
            </a:r>
            <a:endParaRPr kumimoji="0" lang="en-GB" i="0" u="none" strike="noStrike" kern="1200" cap="none" spc="0" normalizeH="0" baseline="0" noProof="0" dirty="0" smtClean="0">
              <a:ln>
                <a:noFill/>
              </a:ln>
              <a:solidFill>
                <a:schemeClr val="tx1"/>
              </a:solidFill>
              <a:effectLst/>
              <a:uLnTx/>
              <a:uFillTx/>
              <a:latin typeface="Roboto Regular"/>
              <a:ea typeface="Roboto Regular"/>
              <a:cs typeface="Roboto Regular"/>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332656"/>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Kindlustusosakute kvintiilide suhe</a:t>
            </a:r>
            <a:endParaRPr lang="en-GB" sz="3200" b="1" dirty="0" smtClean="0"/>
          </a:p>
        </p:txBody>
      </p:sp>
      <p:pic>
        <p:nvPicPr>
          <p:cNvPr id="2050" name="Picture 2"/>
          <p:cNvPicPr>
            <a:picLocks noChangeAspect="1" noChangeArrowheads="1"/>
          </p:cNvPicPr>
          <p:nvPr/>
        </p:nvPicPr>
        <p:blipFill>
          <a:blip r:embed="rId3"/>
          <a:srcRect/>
          <a:stretch>
            <a:fillRect/>
          </a:stretch>
        </p:blipFill>
        <p:spPr bwMode="auto">
          <a:xfrm>
            <a:off x="395536" y="2062163"/>
            <a:ext cx="7795964" cy="4003741"/>
          </a:xfrm>
          <a:prstGeom prst="rect">
            <a:avLst/>
          </a:prstGeom>
          <a:noFill/>
          <a:ln w="9525">
            <a:noFill/>
            <a:miter lim="800000"/>
            <a:headEnd/>
            <a:tailEnd/>
          </a:ln>
          <a:effectLst/>
        </p:spPr>
      </p:pic>
      <p:sp>
        <p:nvSpPr>
          <p:cNvPr id="4" name="TextBox 3"/>
          <p:cNvSpPr txBox="1"/>
          <p:nvPr/>
        </p:nvSpPr>
        <p:spPr>
          <a:xfrm>
            <a:off x="277474" y="1496973"/>
            <a:ext cx="8671413" cy="646331"/>
          </a:xfrm>
          <a:prstGeom prst="rect">
            <a:avLst/>
          </a:prstGeom>
          <a:noFill/>
        </p:spPr>
        <p:txBody>
          <a:bodyPr wrap="none" rtlCol="0">
            <a:spAutoFit/>
          </a:bodyPr>
          <a:lstStyle/>
          <a:p>
            <a:r>
              <a:rPr lang="et-EE" dirty="0" smtClean="0"/>
              <a:t>Makstud sotsiaalmaksu põhjal on palkade kvintiilide suhe ca 12. See kandub edasi I samba </a:t>
            </a:r>
          </a:p>
          <a:p>
            <a:r>
              <a:rPr lang="et-EE" dirty="0"/>
              <a:t>k</a:t>
            </a:r>
            <a:r>
              <a:rPr lang="et-EE" dirty="0" smtClean="0"/>
              <a:t>indlustusosakutesse ja II samba varadesse.</a:t>
            </a:r>
            <a:endParaRPr lang="et-EE"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404664"/>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1/3 tööealistest töötab pidevalt täiskohaga</a:t>
            </a:r>
            <a:endParaRPr lang="en-GB" sz="3200" b="1" dirty="0" smtClean="0"/>
          </a:p>
        </p:txBody>
      </p:sp>
      <p:sp>
        <p:nvSpPr>
          <p:cNvPr id="6" name="Rectangle 5"/>
          <p:cNvSpPr/>
          <p:nvPr/>
        </p:nvSpPr>
        <p:spPr>
          <a:xfrm>
            <a:off x="6300192" y="3356992"/>
            <a:ext cx="136815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286164"/>
            <a:ext cx="6366453" cy="38198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97967" y="2226105"/>
            <a:ext cx="461665" cy="1130887"/>
          </a:xfrm>
          <a:prstGeom prst="rect">
            <a:avLst/>
          </a:prstGeom>
          <a:noFill/>
        </p:spPr>
        <p:txBody>
          <a:bodyPr vert="vert270" wrap="none" rtlCol="0">
            <a:spAutoFit/>
          </a:bodyPr>
          <a:lstStyle/>
          <a:p>
            <a:r>
              <a:rPr lang="et-EE" dirty="0" smtClean="0"/>
              <a:t>Staažiaasta</a:t>
            </a:r>
            <a:endParaRPr lang="et-EE" dirty="0"/>
          </a:p>
        </p:txBody>
      </p:sp>
      <p:sp>
        <p:nvSpPr>
          <p:cNvPr id="8" name="TextBox 7"/>
          <p:cNvSpPr txBox="1"/>
          <p:nvPr/>
        </p:nvSpPr>
        <p:spPr>
          <a:xfrm>
            <a:off x="6114181" y="5921370"/>
            <a:ext cx="1343894" cy="369332"/>
          </a:xfrm>
          <a:prstGeom prst="rect">
            <a:avLst/>
          </a:prstGeom>
          <a:noFill/>
        </p:spPr>
        <p:txBody>
          <a:bodyPr wrap="none" rtlCol="0">
            <a:spAutoFit/>
          </a:bodyPr>
          <a:lstStyle/>
          <a:p>
            <a:r>
              <a:rPr lang="et-EE" dirty="0" smtClean="0"/>
              <a:t>Inimeste arv</a:t>
            </a:r>
            <a:endParaRPr lang="et-EE" dirty="0"/>
          </a:p>
        </p:txBody>
      </p:sp>
      <p:sp>
        <p:nvSpPr>
          <p:cNvPr id="9" name="TextBox 8"/>
          <p:cNvSpPr txBox="1"/>
          <p:nvPr/>
        </p:nvSpPr>
        <p:spPr>
          <a:xfrm>
            <a:off x="499170" y="1496973"/>
            <a:ext cx="6715685" cy="369332"/>
          </a:xfrm>
          <a:prstGeom prst="rect">
            <a:avLst/>
          </a:prstGeom>
          <a:noFill/>
        </p:spPr>
        <p:txBody>
          <a:bodyPr wrap="none" rtlCol="0">
            <a:spAutoFit/>
          </a:bodyPr>
          <a:lstStyle/>
          <a:p>
            <a:r>
              <a:rPr lang="et-EE" dirty="0" smtClean="0"/>
              <a:t>Pensioniõiguseid ei mõjuta ainult palk, vaid ka ebastabiilne töötamine.</a:t>
            </a:r>
            <a:endParaRPr lang="et-EE"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536" y="1772816"/>
            <a:ext cx="8207375" cy="1523494"/>
          </a:xfrm>
          <a:prstGeom prst="rect">
            <a:avLst/>
          </a:prstGeom>
          <a:noFill/>
          <a:ln w="25400">
            <a:noFill/>
            <a:miter lim="800000"/>
            <a:headEnd/>
            <a:tailEnd/>
          </a:ln>
        </p:spPr>
        <p:txBody>
          <a:bodyPr wrap="square">
            <a:spAutoFit/>
          </a:bodyPr>
          <a:lstStyle/>
          <a:p>
            <a:pPr marL="342900" indent="-342900" algn="l">
              <a:lnSpc>
                <a:spcPct val="93000"/>
              </a:lnSpc>
              <a:buClr>
                <a:schemeClr val="tx2">
                  <a:lumMod val="40000"/>
                  <a:lumOff val="60000"/>
                </a:schemeClr>
              </a:buClr>
              <a:buSzPct val="100000"/>
            </a:pPr>
            <a:endParaRPr lang="et-EE" sz="2000" dirty="0" smtClean="0">
              <a:latin typeface="Roboto Regular" panose="02000000000000000000" pitchFamily="2" charset="0"/>
              <a:ea typeface="Roboto Regular" panose="02000000000000000000" pitchFamily="2"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nSpc>
                <a:spcPct val="93000"/>
              </a:lnSpc>
              <a:buSzPct val="100000"/>
            </a:pPr>
            <a:endParaRPr lang="et-EE" sz="2000" b="0" dirty="0" smtClean="0">
              <a:latin typeface="Georgia" pitchFamily="18" charset="0"/>
              <a:cs typeface="Arial" charset="0"/>
            </a:endParaRPr>
          </a:p>
        </p:txBody>
      </p:sp>
      <p:sp>
        <p:nvSpPr>
          <p:cNvPr id="5" name="Title 4"/>
          <p:cNvSpPr>
            <a:spLocks noGrp="1"/>
          </p:cNvSpPr>
          <p:nvPr>
            <p:ph type="title"/>
          </p:nvPr>
        </p:nvSpPr>
        <p:spPr/>
        <p:txBody>
          <a:bodyPr/>
          <a:lstStyle/>
          <a:p>
            <a:endParaRPr lang="et-EE" dirty="0"/>
          </a:p>
        </p:txBody>
      </p:sp>
      <p:pic>
        <p:nvPicPr>
          <p:cNvPr id="3074" name="Picture 2"/>
          <p:cNvPicPr>
            <a:picLocks noChangeAspect="1" noChangeArrowheads="1"/>
          </p:cNvPicPr>
          <p:nvPr/>
        </p:nvPicPr>
        <p:blipFill>
          <a:blip r:embed="rId3"/>
          <a:srcRect/>
          <a:stretch>
            <a:fillRect/>
          </a:stretch>
        </p:blipFill>
        <p:spPr bwMode="auto">
          <a:xfrm>
            <a:off x="0" y="0"/>
            <a:ext cx="9069507" cy="64865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247470"/>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Pensioni ja palga brutosuhe </a:t>
            </a:r>
            <a:endParaRPr lang="en-GB" sz="3200" b="1" dirty="0" smtClean="0"/>
          </a:p>
        </p:txBody>
      </p:sp>
      <p:pic>
        <p:nvPicPr>
          <p:cNvPr id="3074" name="Picture 2"/>
          <p:cNvPicPr>
            <a:picLocks noChangeAspect="1" noChangeArrowheads="1"/>
          </p:cNvPicPr>
          <p:nvPr/>
        </p:nvPicPr>
        <p:blipFill>
          <a:blip r:embed="rId3"/>
          <a:srcRect/>
          <a:stretch>
            <a:fillRect/>
          </a:stretch>
        </p:blipFill>
        <p:spPr bwMode="auto">
          <a:xfrm>
            <a:off x="655819" y="2705367"/>
            <a:ext cx="7211831" cy="3907826"/>
          </a:xfrm>
          <a:prstGeom prst="rect">
            <a:avLst/>
          </a:prstGeom>
          <a:noFill/>
          <a:ln w="9525">
            <a:noFill/>
            <a:miter lim="800000"/>
            <a:headEnd/>
            <a:tailEnd/>
          </a:ln>
          <a:effectLst/>
        </p:spPr>
      </p:pic>
      <p:sp>
        <p:nvSpPr>
          <p:cNvPr id="4" name="TextBox 3"/>
          <p:cNvSpPr txBox="1"/>
          <p:nvPr/>
        </p:nvSpPr>
        <p:spPr>
          <a:xfrm>
            <a:off x="461665" y="1190445"/>
            <a:ext cx="8097217" cy="2031325"/>
          </a:xfrm>
          <a:prstGeom prst="rect">
            <a:avLst/>
          </a:prstGeom>
          <a:noFill/>
        </p:spPr>
        <p:txBody>
          <a:bodyPr wrap="none" rtlCol="0">
            <a:spAutoFit/>
          </a:bodyPr>
          <a:lstStyle/>
          <a:p>
            <a:r>
              <a:rPr lang="et-EE" dirty="0" smtClean="0"/>
              <a:t>Alumise kvintiili pension on miinimumpensioni lähedal ning ilmselt enamus nendest </a:t>
            </a:r>
          </a:p>
          <a:p>
            <a:r>
              <a:rPr lang="et-EE" dirty="0" smtClean="0"/>
              <a:t>inimestest ei oma tulevikus õigust ka II samba annuiteedile.</a:t>
            </a:r>
          </a:p>
          <a:p>
            <a:endParaRPr lang="et-EE" dirty="0" smtClean="0"/>
          </a:p>
          <a:p>
            <a:r>
              <a:rPr lang="et-EE" dirty="0" smtClean="0"/>
              <a:t>Vaadates </a:t>
            </a:r>
            <a:r>
              <a:rPr lang="et-EE" dirty="0" err="1" smtClean="0"/>
              <a:t>detsiile</a:t>
            </a:r>
            <a:r>
              <a:rPr lang="et-EE" dirty="0" smtClean="0"/>
              <a:t> (või veel väiksemat osa skaala ülemises ja alumises osas), siis </a:t>
            </a:r>
          </a:p>
          <a:p>
            <a:r>
              <a:rPr lang="et-EE" dirty="0" smtClean="0"/>
              <a:t>erinevus on oluliselt suurem (eelkõige just ülemises osas).</a:t>
            </a:r>
          </a:p>
          <a:p>
            <a:endParaRPr lang="et-EE" dirty="0" smtClean="0"/>
          </a:p>
          <a:p>
            <a:endParaRPr lang="et-EE"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200024"/>
            <a:ext cx="9126110" cy="65246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536" y="1590675"/>
            <a:ext cx="8207375" cy="1523494"/>
          </a:xfrm>
          <a:prstGeom prst="rect">
            <a:avLst/>
          </a:prstGeom>
          <a:noFill/>
          <a:ln w="25400">
            <a:noFill/>
            <a:miter lim="800000"/>
            <a:headEnd/>
            <a:tailEnd/>
          </a:ln>
        </p:spPr>
        <p:txBody>
          <a:bodyPr wrap="square">
            <a:spAutoFit/>
          </a:bodyPr>
          <a:lstStyle/>
          <a:p>
            <a:pPr marL="342900" indent="-342900" algn="l">
              <a:lnSpc>
                <a:spcPct val="93000"/>
              </a:lnSpc>
              <a:buClr>
                <a:schemeClr val="tx2">
                  <a:lumMod val="40000"/>
                  <a:lumOff val="60000"/>
                </a:schemeClr>
              </a:buClr>
              <a:buSzPct val="100000"/>
            </a:pPr>
            <a:endParaRPr lang="et-EE" sz="2000" dirty="0" smtClean="0">
              <a:latin typeface="Roboto Regular" panose="02000000000000000000" pitchFamily="2" charset="0"/>
              <a:ea typeface="Roboto Regular" panose="02000000000000000000" pitchFamily="2"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nSpc>
                <a:spcPct val="93000"/>
              </a:lnSpc>
              <a:buSzPct val="100000"/>
            </a:pPr>
            <a:endParaRPr lang="et-EE" sz="2000" b="0" dirty="0" smtClean="0">
              <a:latin typeface="Georgia" pitchFamily="18" charset="0"/>
              <a:cs typeface="Arial" charset="0"/>
            </a:endParaRPr>
          </a:p>
        </p:txBody>
      </p:sp>
      <p:sp>
        <p:nvSpPr>
          <p:cNvPr id="6147" name="Rectangle 3"/>
          <p:cNvSpPr>
            <a:spLocks noGrp="1" noChangeArrowheads="1"/>
          </p:cNvSpPr>
          <p:nvPr>
            <p:ph type="title"/>
          </p:nvPr>
        </p:nvSpPr>
        <p:spPr>
          <a:xfrm>
            <a:off x="395536" y="-52388"/>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Pensionivalemi alternatiivid</a:t>
            </a:r>
            <a:endParaRPr lang="en-GB" sz="3200" b="1" dirty="0" smtClean="0"/>
          </a:p>
        </p:txBody>
      </p:sp>
      <p:sp>
        <p:nvSpPr>
          <p:cNvPr id="4" name="Rectangle 3"/>
          <p:cNvSpPr/>
          <p:nvPr/>
        </p:nvSpPr>
        <p:spPr>
          <a:xfrm>
            <a:off x="395535" y="890587"/>
            <a:ext cx="8500815" cy="6801862"/>
          </a:xfrm>
          <a:prstGeom prst="rect">
            <a:avLst/>
          </a:prstGeom>
        </p:spPr>
        <p:txBody>
          <a:bodyPr wrap="square">
            <a:spAutoFit/>
          </a:bodyPr>
          <a:lstStyle/>
          <a:p>
            <a:endParaRPr lang="et-EE" sz="1400" dirty="0" smtClean="0">
              <a:latin typeface="+mn-lt"/>
            </a:endParaRPr>
          </a:p>
          <a:p>
            <a:pPr marL="457200" indent="-457200">
              <a:buFont typeface="+mj-lt"/>
              <a:buAutoNum type="arabicPeriod"/>
            </a:pPr>
            <a:r>
              <a:rPr lang="et-EE" sz="2400" dirty="0" smtClean="0">
                <a:latin typeface="Roboto Regular" panose="02000000000000000000" pitchFamily="2" charset="0"/>
                <a:ea typeface="Roboto Regular" panose="02000000000000000000" pitchFamily="2" charset="0"/>
              </a:rPr>
              <a:t>Muudame baasosa ja aastahinde indeksi koefitsiente (nt 1,3-0,7).</a:t>
            </a:r>
          </a:p>
          <a:p>
            <a:pPr marL="457200" indent="-457200">
              <a:buFont typeface="+mj-lt"/>
              <a:buAutoNum type="arabicPeriod"/>
            </a:pPr>
            <a:r>
              <a:rPr lang="et-EE" sz="2400" dirty="0" smtClean="0">
                <a:latin typeface="Roboto Regular" panose="02000000000000000000" pitchFamily="2" charset="0"/>
                <a:ea typeface="Roboto Regular" panose="02000000000000000000" pitchFamily="2" charset="0"/>
              </a:rPr>
              <a:t>Kindlustusosakud asenduvad staažiosaga (vähemalt miinimumpalgalt panustamine =1). Palgast sõltuvus tuleb</a:t>
            </a:r>
            <a:r>
              <a:rPr lang="et-EE" sz="2400" dirty="0">
                <a:latin typeface="Roboto Regular" panose="02000000000000000000" pitchFamily="2" charset="0"/>
                <a:ea typeface="Roboto Regular" panose="02000000000000000000" pitchFamily="2" charset="0"/>
              </a:rPr>
              <a:t> </a:t>
            </a:r>
            <a:r>
              <a:rPr lang="et-EE" sz="2400" dirty="0" smtClean="0">
                <a:latin typeface="Roboto Regular" panose="02000000000000000000" pitchFamily="2" charset="0"/>
                <a:ea typeface="Roboto Regular" panose="02000000000000000000" pitchFamily="2" charset="0"/>
              </a:rPr>
              <a:t>läbi II samba.</a:t>
            </a:r>
          </a:p>
          <a:p>
            <a:pPr marL="457200" indent="-457200">
              <a:buFont typeface="+mj-lt"/>
              <a:buAutoNum type="arabicPeriod"/>
            </a:pPr>
            <a:endParaRPr lang="et-EE" sz="2400" dirty="0" smtClean="0">
              <a:latin typeface="Roboto Regular" panose="02000000000000000000" pitchFamily="2" charset="0"/>
              <a:ea typeface="Roboto Regular" panose="02000000000000000000" pitchFamily="2" charset="0"/>
            </a:endParaRPr>
          </a:p>
          <a:p>
            <a:pPr marL="457200" indent="-457200"/>
            <a:r>
              <a:rPr lang="et-EE" sz="2400" dirty="0" smtClean="0">
                <a:latin typeface="Roboto Regular" panose="02000000000000000000" pitchFamily="2" charset="0"/>
                <a:ea typeface="Roboto Regular" panose="02000000000000000000" pitchFamily="2" charset="0"/>
              </a:rPr>
              <a:t>Sõelale jäänud alternatiivide valikul said otsustavaks </a:t>
            </a:r>
          </a:p>
          <a:p>
            <a:pPr marL="457200" indent="-457200"/>
            <a:r>
              <a:rPr lang="et-EE" sz="1400" dirty="0" smtClean="0">
                <a:latin typeface="Roboto Regular" panose="02000000000000000000" pitchFamily="2" charset="0"/>
                <a:ea typeface="Roboto Regular" panose="02000000000000000000" pitchFamily="2" charset="0"/>
              </a:rPr>
              <a:t>(suvalises järjekorras):</a:t>
            </a:r>
          </a:p>
          <a:p>
            <a:pPr marL="457200" indent="-457200">
              <a:buFont typeface="Wingdings" pitchFamily="2" charset="2"/>
              <a:buChar char="§"/>
            </a:pPr>
            <a:r>
              <a:rPr lang="et-EE" sz="2400" dirty="0" smtClean="0">
                <a:latin typeface="Roboto Regular" panose="02000000000000000000" pitchFamily="2" charset="0"/>
                <a:ea typeface="Roboto Regular" panose="02000000000000000000" pitchFamily="2" charset="0"/>
              </a:rPr>
              <a:t>Töötamise motivatsiooni säilimine ka I samba kaudu</a:t>
            </a:r>
          </a:p>
          <a:p>
            <a:pPr marL="457200" indent="-457200">
              <a:buFont typeface="Wingdings" pitchFamily="2" charset="2"/>
              <a:buChar char="§"/>
            </a:pPr>
            <a:r>
              <a:rPr lang="et-EE" sz="2400" dirty="0" smtClean="0">
                <a:latin typeface="Roboto Regular" panose="02000000000000000000" pitchFamily="2" charset="0"/>
                <a:ea typeface="Roboto Regular" panose="02000000000000000000" pitchFamily="2" charset="0"/>
              </a:rPr>
              <a:t>Ausalt ja mustalt töötamise õiglane käsitlemine</a:t>
            </a:r>
          </a:p>
          <a:p>
            <a:pPr marL="457200" indent="-457200">
              <a:buFont typeface="Wingdings" pitchFamily="2" charset="2"/>
              <a:buChar char="§"/>
            </a:pPr>
            <a:r>
              <a:rPr lang="et-EE" sz="2400" dirty="0" smtClean="0">
                <a:latin typeface="Roboto Regular" panose="02000000000000000000" pitchFamily="2" charset="0"/>
                <a:ea typeface="Roboto Regular" panose="02000000000000000000" pitchFamily="2" charset="0"/>
              </a:rPr>
              <a:t>Mõju tänastele ja tulevastele pensionäridele</a:t>
            </a:r>
          </a:p>
          <a:p>
            <a:pPr marL="457200" indent="-457200">
              <a:buFont typeface="Wingdings" pitchFamily="2" charset="2"/>
              <a:buChar char="§"/>
            </a:pPr>
            <a:r>
              <a:rPr lang="et-EE" sz="2400" dirty="0" smtClean="0">
                <a:latin typeface="Roboto Regular" panose="02000000000000000000" pitchFamily="2" charset="0"/>
                <a:ea typeface="Roboto Regular" panose="02000000000000000000" pitchFamily="2" charset="0"/>
              </a:rPr>
              <a:t>Üleminekumehhanismi keerulisus</a:t>
            </a:r>
          </a:p>
          <a:p>
            <a:pPr marL="457200" indent="-457200">
              <a:buFont typeface="Wingdings" pitchFamily="2" charset="2"/>
              <a:buChar char="§"/>
            </a:pPr>
            <a:r>
              <a:rPr lang="et-EE" sz="2400" dirty="0" smtClean="0">
                <a:latin typeface="Roboto Regular" panose="02000000000000000000" pitchFamily="2" charset="0"/>
                <a:ea typeface="Roboto Regular" panose="02000000000000000000" pitchFamily="2" charset="0"/>
              </a:rPr>
              <a:t>Mõju eelarvele ja pensionile</a:t>
            </a:r>
          </a:p>
          <a:p>
            <a:pPr marL="457200" indent="-457200">
              <a:buFont typeface="Wingdings" pitchFamily="2" charset="2"/>
              <a:buChar char="§"/>
            </a:pPr>
            <a:r>
              <a:rPr lang="et-EE" sz="2400" dirty="0" smtClean="0">
                <a:latin typeface="Roboto Regular" panose="02000000000000000000" pitchFamily="2" charset="0"/>
                <a:ea typeface="Roboto Regular" panose="02000000000000000000" pitchFamily="2" charset="0"/>
              </a:rPr>
              <a:t>Ebavõrdsuse tase pensionisüsteemis</a:t>
            </a:r>
          </a:p>
          <a:p>
            <a:pPr marL="457200" indent="-457200">
              <a:buFont typeface="Wingdings" pitchFamily="2" charset="2"/>
              <a:buChar char="§"/>
            </a:pPr>
            <a:r>
              <a:rPr lang="et-EE" sz="2400" dirty="0" smtClean="0">
                <a:latin typeface="Roboto Regular" panose="02000000000000000000" pitchFamily="2" charset="0"/>
                <a:ea typeface="Roboto Regular" panose="02000000000000000000" pitchFamily="2" charset="0"/>
              </a:rPr>
              <a:t>Huvigruppide arvamus</a:t>
            </a:r>
          </a:p>
          <a:p>
            <a:pPr marL="457200" indent="-457200">
              <a:buFont typeface="Wingdings" pitchFamily="2" charset="2"/>
              <a:buChar char="§"/>
            </a:pPr>
            <a:endParaRPr lang="et-EE" sz="2400" dirty="0" smtClean="0"/>
          </a:p>
          <a:p>
            <a:pPr marL="457200" indent="-457200">
              <a:buFont typeface="+mj-lt"/>
              <a:buAutoNum type="arabicPeriod"/>
            </a:pPr>
            <a:endParaRPr lang="et-EE" sz="2400" dirty="0" smtClean="0"/>
          </a:p>
          <a:p>
            <a:pPr marL="457200" indent="-457200"/>
            <a:endParaRPr lang="et-EE"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536" y="1772816"/>
            <a:ext cx="8207375" cy="1523494"/>
          </a:xfrm>
          <a:prstGeom prst="rect">
            <a:avLst/>
          </a:prstGeom>
          <a:noFill/>
          <a:ln w="25400">
            <a:noFill/>
            <a:miter lim="800000"/>
            <a:headEnd/>
            <a:tailEnd/>
          </a:ln>
        </p:spPr>
        <p:txBody>
          <a:bodyPr wrap="square">
            <a:spAutoFit/>
          </a:bodyPr>
          <a:lstStyle/>
          <a:p>
            <a:pPr marL="342900" indent="-342900" algn="l">
              <a:lnSpc>
                <a:spcPct val="93000"/>
              </a:lnSpc>
              <a:buClr>
                <a:schemeClr val="tx2">
                  <a:lumMod val="40000"/>
                  <a:lumOff val="60000"/>
                </a:schemeClr>
              </a:buClr>
              <a:buSzPct val="100000"/>
            </a:pPr>
            <a:endParaRPr lang="et-EE" sz="2000" dirty="0" smtClean="0">
              <a:latin typeface="Roboto Regular" panose="02000000000000000000" pitchFamily="2" charset="0"/>
              <a:ea typeface="Roboto Regular" panose="02000000000000000000" pitchFamily="2"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nSpc>
                <a:spcPct val="93000"/>
              </a:lnSpc>
              <a:buSzPct val="100000"/>
            </a:pPr>
            <a:endParaRPr lang="et-EE" sz="2000" b="0" dirty="0" smtClean="0">
              <a:latin typeface="Georgia" pitchFamily="18" charset="0"/>
              <a:cs typeface="Arial" charset="0"/>
            </a:endParaRPr>
          </a:p>
        </p:txBody>
      </p:sp>
      <p:sp>
        <p:nvSpPr>
          <p:cNvPr id="6147" name="Rectangle 3"/>
          <p:cNvSpPr>
            <a:spLocks noGrp="1" noChangeArrowheads="1"/>
          </p:cNvSpPr>
          <p:nvPr>
            <p:ph type="title"/>
          </p:nvPr>
        </p:nvSpPr>
        <p:spPr>
          <a:xfrm>
            <a:off x="395535" y="0"/>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Mõju eelarvele</a:t>
            </a:r>
            <a:endParaRPr lang="en-GB" sz="3200" b="1" dirty="0" smtClean="0"/>
          </a:p>
        </p:txBody>
      </p:sp>
      <p:pic>
        <p:nvPicPr>
          <p:cNvPr id="11266" name="Picture 2"/>
          <p:cNvPicPr>
            <a:picLocks noChangeAspect="1" noChangeArrowheads="1"/>
          </p:cNvPicPr>
          <p:nvPr/>
        </p:nvPicPr>
        <p:blipFill>
          <a:blip r:embed="rId3"/>
          <a:srcRect/>
          <a:stretch>
            <a:fillRect/>
          </a:stretch>
        </p:blipFill>
        <p:spPr bwMode="auto">
          <a:xfrm>
            <a:off x="1166813" y="2290763"/>
            <a:ext cx="6291262" cy="3779989"/>
          </a:xfrm>
          <a:prstGeom prst="rect">
            <a:avLst/>
          </a:prstGeom>
          <a:noFill/>
          <a:ln w="9525">
            <a:noFill/>
            <a:miter lim="800000"/>
            <a:headEnd/>
            <a:tailEnd/>
          </a:ln>
          <a:effectLst/>
        </p:spPr>
      </p:pic>
      <p:sp>
        <p:nvSpPr>
          <p:cNvPr id="6" name="TextBox 5"/>
          <p:cNvSpPr txBox="1"/>
          <p:nvPr/>
        </p:nvSpPr>
        <p:spPr>
          <a:xfrm>
            <a:off x="395535" y="1150610"/>
            <a:ext cx="8201508" cy="1015663"/>
          </a:xfrm>
          <a:prstGeom prst="rect">
            <a:avLst/>
          </a:prstGeom>
          <a:noFill/>
        </p:spPr>
        <p:txBody>
          <a:bodyPr wrap="square" rtlCol="0">
            <a:spAutoFit/>
          </a:bodyPr>
          <a:lstStyle/>
          <a:p>
            <a:r>
              <a:rPr lang="et-EE" sz="2000" dirty="0" smtClean="0">
                <a:latin typeface="Roboto Regular" panose="02000000000000000000" pitchFamily="2" charset="0"/>
                <a:ea typeface="Roboto Regular" panose="02000000000000000000" pitchFamily="2" charset="0"/>
              </a:rPr>
              <a:t>Eelarve mõju on mõlema alternatiivi puhul marginaalne, kuna aritmeetiline keskmine pension</a:t>
            </a:r>
          </a:p>
          <a:p>
            <a:r>
              <a:rPr lang="et-EE" sz="2000" dirty="0" smtClean="0">
                <a:latin typeface="Roboto Regular" panose="02000000000000000000" pitchFamily="2" charset="0"/>
                <a:ea typeface="Roboto Regular" panose="02000000000000000000" pitchFamily="2" charset="0"/>
              </a:rPr>
              <a:t>oluliselt ei muutu.</a:t>
            </a:r>
            <a:endParaRPr lang="et-EE" sz="2000" dirty="0">
              <a:latin typeface="Roboto Regular" panose="02000000000000000000" pitchFamily="2" charset="0"/>
              <a:ea typeface="Roboto Regular" panose="02000000000000000000" pitchFamily="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536" y="1772816"/>
            <a:ext cx="8207375" cy="1523494"/>
          </a:xfrm>
          <a:prstGeom prst="rect">
            <a:avLst/>
          </a:prstGeom>
          <a:noFill/>
          <a:ln w="25400">
            <a:noFill/>
            <a:miter lim="800000"/>
            <a:headEnd/>
            <a:tailEnd/>
          </a:ln>
        </p:spPr>
        <p:txBody>
          <a:bodyPr wrap="square">
            <a:spAutoFit/>
          </a:bodyPr>
          <a:lstStyle/>
          <a:p>
            <a:pPr marL="342900" indent="-342900" algn="l">
              <a:lnSpc>
                <a:spcPct val="93000"/>
              </a:lnSpc>
              <a:buClr>
                <a:schemeClr val="tx2">
                  <a:lumMod val="40000"/>
                  <a:lumOff val="60000"/>
                </a:schemeClr>
              </a:buClr>
              <a:buSzPct val="100000"/>
            </a:pPr>
            <a:endParaRPr lang="et-EE" sz="2000" dirty="0" smtClean="0">
              <a:latin typeface="Roboto Regular" panose="02000000000000000000" pitchFamily="2" charset="0"/>
              <a:ea typeface="Roboto Regular" panose="02000000000000000000" pitchFamily="2"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nSpc>
                <a:spcPct val="93000"/>
              </a:lnSpc>
              <a:buSzPct val="100000"/>
            </a:pPr>
            <a:endParaRPr lang="et-EE" sz="2000" b="0" dirty="0" smtClean="0">
              <a:latin typeface="Georgia" pitchFamily="18" charset="0"/>
              <a:cs typeface="Arial" charset="0"/>
            </a:endParaRPr>
          </a:p>
        </p:txBody>
      </p:sp>
      <p:sp>
        <p:nvSpPr>
          <p:cNvPr id="6147" name="Rectangle 3"/>
          <p:cNvSpPr>
            <a:spLocks noGrp="1" noChangeArrowheads="1"/>
          </p:cNvSpPr>
          <p:nvPr>
            <p:ph type="title"/>
          </p:nvPr>
        </p:nvSpPr>
        <p:spPr>
          <a:xfrm>
            <a:off x="395535" y="0"/>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Mõju asendusmäärale</a:t>
            </a:r>
            <a:endParaRPr lang="en-GB" sz="3200" b="1" dirty="0" smtClean="0"/>
          </a:p>
        </p:txBody>
      </p:sp>
      <p:pic>
        <p:nvPicPr>
          <p:cNvPr id="12290" name="Picture 2"/>
          <p:cNvPicPr>
            <a:picLocks noChangeAspect="1" noChangeArrowheads="1"/>
          </p:cNvPicPr>
          <p:nvPr/>
        </p:nvPicPr>
        <p:blipFill>
          <a:blip r:embed="rId3"/>
          <a:srcRect/>
          <a:stretch>
            <a:fillRect/>
          </a:stretch>
        </p:blipFill>
        <p:spPr bwMode="auto">
          <a:xfrm>
            <a:off x="264302" y="1772816"/>
            <a:ext cx="7670023" cy="3808834"/>
          </a:xfrm>
          <a:prstGeom prst="rect">
            <a:avLst/>
          </a:prstGeom>
          <a:noFill/>
          <a:ln w="9525">
            <a:noFill/>
            <a:miter lim="800000"/>
            <a:headEnd/>
            <a:tailEnd/>
          </a:ln>
          <a:effectLst/>
        </p:spPr>
      </p:pic>
      <p:sp>
        <p:nvSpPr>
          <p:cNvPr id="6" name="TextBox 5"/>
          <p:cNvSpPr txBox="1"/>
          <p:nvPr/>
        </p:nvSpPr>
        <p:spPr>
          <a:xfrm>
            <a:off x="277474" y="1126485"/>
            <a:ext cx="8482598" cy="923330"/>
          </a:xfrm>
          <a:prstGeom prst="rect">
            <a:avLst/>
          </a:prstGeom>
          <a:noFill/>
        </p:spPr>
        <p:txBody>
          <a:bodyPr wrap="square" rtlCol="0">
            <a:spAutoFit/>
          </a:bodyPr>
          <a:lstStyle/>
          <a:p>
            <a:r>
              <a:rPr lang="et-EE" dirty="0" smtClean="0">
                <a:latin typeface="Roboto Regular" panose="02000000000000000000" pitchFamily="2" charset="0"/>
                <a:ea typeface="Roboto Regular" panose="02000000000000000000" pitchFamily="2" charset="0"/>
              </a:rPr>
              <a:t>Mõju keskmisele asendusmäärale on samuti pigem väike, kuna mõju on ainult ca 1/3 </a:t>
            </a:r>
            <a:r>
              <a:rPr lang="et-EE" dirty="0">
                <a:latin typeface="Roboto Regular" panose="02000000000000000000" pitchFamily="2" charset="0"/>
                <a:ea typeface="Roboto Regular" panose="02000000000000000000" pitchFamily="2" charset="0"/>
              </a:rPr>
              <a:t>p</a:t>
            </a:r>
            <a:r>
              <a:rPr lang="et-EE" dirty="0" smtClean="0">
                <a:latin typeface="Roboto Regular" panose="02000000000000000000" pitchFamily="2" charset="0"/>
                <a:ea typeface="Roboto Regular" panose="02000000000000000000" pitchFamily="2" charset="0"/>
              </a:rPr>
              <a:t>ensionile ja pigem sissetuleku skaala äärmustele.</a:t>
            </a:r>
          </a:p>
          <a:p>
            <a:endParaRPr lang="et-EE"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467224" y="4048125"/>
            <a:ext cx="1038224" cy="2447926"/>
          </a:xfrm>
          <a:prstGeom prst="rect">
            <a:avLst/>
          </a:prstGeom>
          <a:solidFill>
            <a:schemeClr val="bg1">
              <a:lumMod val="65000"/>
              <a:alpha val="5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a:p>
        </p:txBody>
      </p:sp>
      <p:sp>
        <p:nvSpPr>
          <p:cNvPr id="6146" name="Text Box 2"/>
          <p:cNvSpPr txBox="1">
            <a:spLocks noChangeArrowheads="1"/>
          </p:cNvSpPr>
          <p:nvPr/>
        </p:nvSpPr>
        <p:spPr bwMode="auto">
          <a:xfrm>
            <a:off x="395536" y="1772816"/>
            <a:ext cx="8207375" cy="1523494"/>
          </a:xfrm>
          <a:prstGeom prst="rect">
            <a:avLst/>
          </a:prstGeom>
          <a:noFill/>
          <a:ln w="25400">
            <a:noFill/>
            <a:miter lim="800000"/>
            <a:headEnd/>
            <a:tailEnd/>
          </a:ln>
        </p:spPr>
        <p:txBody>
          <a:bodyPr wrap="square">
            <a:spAutoFit/>
          </a:bodyPr>
          <a:lstStyle/>
          <a:p>
            <a:pPr marL="342900" indent="-342900" algn="l">
              <a:lnSpc>
                <a:spcPct val="93000"/>
              </a:lnSpc>
              <a:buClr>
                <a:schemeClr val="tx2">
                  <a:lumMod val="40000"/>
                  <a:lumOff val="60000"/>
                </a:schemeClr>
              </a:buClr>
              <a:buSzPct val="100000"/>
            </a:pPr>
            <a:endParaRPr lang="et-EE" sz="2000" dirty="0" smtClean="0">
              <a:latin typeface="Roboto Regular" panose="02000000000000000000" pitchFamily="2" charset="0"/>
              <a:ea typeface="Roboto Regular" panose="02000000000000000000" pitchFamily="2"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nSpc>
                <a:spcPct val="93000"/>
              </a:lnSpc>
              <a:buSzPct val="100000"/>
            </a:pPr>
            <a:endParaRPr lang="et-EE" sz="2000" b="0" dirty="0" smtClean="0">
              <a:latin typeface="Georgia" pitchFamily="18" charset="0"/>
              <a:cs typeface="Arial" charset="0"/>
            </a:endParaRPr>
          </a:p>
        </p:txBody>
      </p:sp>
      <p:sp>
        <p:nvSpPr>
          <p:cNvPr id="6147" name="Rectangle 3"/>
          <p:cNvSpPr>
            <a:spLocks noGrp="1" noChangeArrowheads="1"/>
          </p:cNvSpPr>
          <p:nvPr>
            <p:ph type="title"/>
          </p:nvPr>
        </p:nvSpPr>
        <p:spPr>
          <a:xfrm>
            <a:off x="395535" y="180975"/>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Adekvaatsusel vaatame kolme eesmärki</a:t>
            </a:r>
            <a:endParaRPr lang="en-GB" sz="3200" b="1" dirty="0" smtClean="0"/>
          </a:p>
        </p:txBody>
      </p:sp>
      <p:sp>
        <p:nvSpPr>
          <p:cNvPr id="4" name="Rectangle 3"/>
          <p:cNvSpPr/>
          <p:nvPr/>
        </p:nvSpPr>
        <p:spPr>
          <a:xfrm>
            <a:off x="395535" y="1123950"/>
            <a:ext cx="8500815" cy="3539430"/>
          </a:xfrm>
          <a:prstGeom prst="rect">
            <a:avLst/>
          </a:prstGeom>
        </p:spPr>
        <p:txBody>
          <a:bodyPr wrap="square">
            <a:spAutoFit/>
          </a:bodyPr>
          <a:lstStyle/>
          <a:p>
            <a:r>
              <a:rPr lang="et-EE" sz="2200" dirty="0" smtClean="0">
                <a:latin typeface="Roboto Regular" panose="02000000000000000000" pitchFamily="2" charset="0"/>
                <a:ea typeface="Roboto Regular" panose="02000000000000000000" pitchFamily="2" charset="0"/>
              </a:rPr>
              <a:t>Kolm alameesmärki:</a:t>
            </a:r>
          </a:p>
          <a:p>
            <a:r>
              <a:rPr lang="et-EE" sz="2200" dirty="0" smtClean="0">
                <a:latin typeface="Roboto Regular" panose="02000000000000000000" pitchFamily="2" charset="0"/>
                <a:ea typeface="Roboto Regular" panose="02000000000000000000" pitchFamily="2" charset="0"/>
              </a:rPr>
              <a:t>	- miinimum ehk põrand</a:t>
            </a:r>
            <a:endParaRPr lang="et-EE" sz="2200" b="1" dirty="0" smtClean="0">
              <a:latin typeface="Roboto Regular" panose="02000000000000000000" pitchFamily="2" charset="0"/>
              <a:ea typeface="Roboto Regular" panose="02000000000000000000" pitchFamily="2" charset="0"/>
            </a:endParaRPr>
          </a:p>
          <a:p>
            <a:r>
              <a:rPr lang="et-EE" sz="2200" b="1" dirty="0" smtClean="0">
                <a:latin typeface="Roboto Regular" panose="02000000000000000000" pitchFamily="2" charset="0"/>
                <a:ea typeface="Roboto Regular" panose="02000000000000000000" pitchFamily="2" charset="0"/>
              </a:rPr>
              <a:t>	</a:t>
            </a:r>
            <a:r>
              <a:rPr lang="et-EE" sz="2200" dirty="0" smtClean="0">
                <a:latin typeface="Roboto Regular" panose="02000000000000000000" pitchFamily="2" charset="0"/>
                <a:ea typeface="Roboto Regular" panose="02000000000000000000" pitchFamily="2" charset="0"/>
              </a:rPr>
              <a:t>- keskmise pensioni indikaator</a:t>
            </a:r>
          </a:p>
          <a:p>
            <a:r>
              <a:rPr lang="et-EE" sz="2200" b="1" dirty="0" smtClean="0">
                <a:latin typeface="Roboto Regular" panose="02000000000000000000" pitchFamily="2" charset="0"/>
                <a:ea typeface="Roboto Regular" panose="02000000000000000000" pitchFamily="2" charset="0"/>
              </a:rPr>
              <a:t>	</a:t>
            </a:r>
            <a:r>
              <a:rPr lang="et-EE" sz="2200" dirty="0" smtClean="0">
                <a:latin typeface="Roboto Regular" panose="02000000000000000000" pitchFamily="2" charset="0"/>
                <a:ea typeface="Roboto Regular" panose="02000000000000000000" pitchFamily="2" charset="0"/>
              </a:rPr>
              <a:t>- jaotuse indikaator</a:t>
            </a:r>
          </a:p>
          <a:p>
            <a:endParaRPr lang="et-EE" sz="2200" dirty="0" smtClean="0">
              <a:latin typeface="Roboto Regular" panose="02000000000000000000" pitchFamily="2" charset="0"/>
              <a:ea typeface="Roboto Regular" panose="02000000000000000000" pitchFamily="2" charset="0"/>
            </a:endParaRPr>
          </a:p>
          <a:p>
            <a:r>
              <a:rPr lang="et-EE" sz="2200" dirty="0" smtClean="0">
                <a:latin typeface="Roboto Regular" panose="02000000000000000000" pitchFamily="2" charset="0"/>
                <a:ea typeface="Roboto Regular" panose="02000000000000000000" pitchFamily="2" charset="0"/>
              </a:rPr>
              <a:t>Eesmärgid on olulised poliitikasoovituste tegemisel ja süsteemi analüüsimisel. Otseselt seadusesse või valemitesse neid ei kirjutata.</a:t>
            </a:r>
          </a:p>
          <a:p>
            <a:endParaRPr lang="et-EE" sz="2400" b="1" dirty="0" smtClean="0"/>
          </a:p>
          <a:p>
            <a:endParaRPr lang="et-EE" sz="2400" b="1" dirty="0"/>
          </a:p>
        </p:txBody>
      </p:sp>
      <p:pic>
        <p:nvPicPr>
          <p:cNvPr id="4098" name="Picture 2"/>
          <p:cNvPicPr>
            <a:picLocks noChangeAspect="1" noChangeArrowheads="1"/>
          </p:cNvPicPr>
          <p:nvPr/>
        </p:nvPicPr>
        <p:blipFill>
          <a:blip r:embed="rId3"/>
          <a:srcRect/>
          <a:stretch>
            <a:fillRect/>
          </a:stretch>
        </p:blipFill>
        <p:spPr bwMode="auto">
          <a:xfrm>
            <a:off x="2657474" y="3924300"/>
            <a:ext cx="4438650" cy="2933700"/>
          </a:xfrm>
          <a:prstGeom prst="rect">
            <a:avLst/>
          </a:prstGeom>
          <a:noFill/>
          <a:ln w="9525">
            <a:noFill/>
            <a:miter lim="800000"/>
            <a:headEnd/>
            <a:tailEnd/>
          </a:ln>
          <a:effectLst/>
        </p:spPr>
      </p:pic>
      <p:cxnSp>
        <p:nvCxnSpPr>
          <p:cNvPr id="7" name="Straight Connector 6"/>
          <p:cNvCxnSpPr/>
          <p:nvPr/>
        </p:nvCxnSpPr>
        <p:spPr>
          <a:xfrm flipH="1" flipV="1">
            <a:off x="3981448" y="3924300"/>
            <a:ext cx="1" cy="257175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flipV="1">
            <a:off x="4972050" y="3924300"/>
            <a:ext cx="1" cy="25717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4467224" y="3924300"/>
            <a:ext cx="1" cy="2571751"/>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5505448" y="3924300"/>
            <a:ext cx="1" cy="2571751"/>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3660" y="2617083"/>
            <a:ext cx="8207375" cy="1523494"/>
          </a:xfrm>
          <a:prstGeom prst="rect">
            <a:avLst/>
          </a:prstGeom>
          <a:noFill/>
          <a:ln w="25400">
            <a:noFill/>
            <a:miter lim="800000"/>
            <a:headEnd/>
            <a:tailEnd/>
          </a:ln>
        </p:spPr>
        <p:txBody>
          <a:bodyPr wrap="square">
            <a:spAutoFit/>
          </a:bodyPr>
          <a:lstStyle/>
          <a:p>
            <a:pPr marL="342900" indent="-342900" algn="l">
              <a:lnSpc>
                <a:spcPct val="93000"/>
              </a:lnSpc>
              <a:buClr>
                <a:schemeClr val="tx2">
                  <a:lumMod val="40000"/>
                  <a:lumOff val="60000"/>
                </a:schemeClr>
              </a:buClr>
              <a:buSzPct val="100000"/>
            </a:pPr>
            <a:endParaRPr lang="et-EE" sz="2000" dirty="0" smtClean="0">
              <a:latin typeface="Roboto Regular" panose="02000000000000000000" pitchFamily="2" charset="0"/>
              <a:ea typeface="Roboto Regular" panose="02000000000000000000" pitchFamily="2"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nSpc>
                <a:spcPct val="93000"/>
              </a:lnSpc>
              <a:buSzPct val="100000"/>
            </a:pPr>
            <a:endParaRPr lang="et-EE" sz="2000" b="0" dirty="0" smtClean="0">
              <a:latin typeface="Georgia" pitchFamily="18" charset="0"/>
              <a:cs typeface="Arial" charset="0"/>
            </a:endParaRPr>
          </a:p>
        </p:txBody>
      </p:sp>
      <p:sp>
        <p:nvSpPr>
          <p:cNvPr id="6147" name="Rectangle 3"/>
          <p:cNvSpPr>
            <a:spLocks noGrp="1" noChangeArrowheads="1"/>
          </p:cNvSpPr>
          <p:nvPr>
            <p:ph type="title"/>
          </p:nvPr>
        </p:nvSpPr>
        <p:spPr>
          <a:xfrm>
            <a:off x="395536" y="628651"/>
            <a:ext cx="8364537" cy="628650"/>
          </a:xfrm>
          <a:noFill/>
        </p:spPr>
        <p:txBody>
          <a:bodyPr lIns="90000" tIns="46800" rIns="90000" bIns="46800" anchor="b">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Kindlustusosakud asenduvad staažiosaga</a:t>
            </a:r>
            <a:endParaRPr lang="en-GB" sz="3200" b="1" dirty="0" smtClean="0"/>
          </a:p>
        </p:txBody>
      </p:sp>
      <p:pic>
        <p:nvPicPr>
          <p:cNvPr id="4098" name="Picture 2"/>
          <p:cNvPicPr>
            <a:picLocks noChangeAspect="1" noChangeArrowheads="1"/>
          </p:cNvPicPr>
          <p:nvPr/>
        </p:nvPicPr>
        <p:blipFill>
          <a:blip r:embed="rId3"/>
          <a:srcRect/>
          <a:stretch>
            <a:fillRect/>
          </a:stretch>
        </p:blipFill>
        <p:spPr bwMode="auto">
          <a:xfrm>
            <a:off x="58124" y="2979033"/>
            <a:ext cx="9085876" cy="3336042"/>
          </a:xfrm>
          <a:prstGeom prst="rect">
            <a:avLst/>
          </a:prstGeom>
          <a:noFill/>
          <a:ln w="9525">
            <a:noFill/>
            <a:miter lim="800000"/>
            <a:headEnd/>
            <a:tailEnd/>
          </a:ln>
          <a:effectLst/>
        </p:spPr>
      </p:pic>
      <p:sp>
        <p:nvSpPr>
          <p:cNvPr id="6" name="TextBox 5"/>
          <p:cNvSpPr txBox="1"/>
          <p:nvPr/>
        </p:nvSpPr>
        <p:spPr>
          <a:xfrm>
            <a:off x="5759843" y="2609701"/>
            <a:ext cx="2002471" cy="369332"/>
          </a:xfrm>
          <a:prstGeom prst="rect">
            <a:avLst/>
          </a:prstGeom>
          <a:noFill/>
        </p:spPr>
        <p:txBody>
          <a:bodyPr wrap="none" rtlCol="0">
            <a:spAutoFit/>
          </a:bodyPr>
          <a:lstStyle/>
          <a:p>
            <a:r>
              <a:rPr lang="et-EE" dirty="0" smtClean="0">
                <a:latin typeface="Roboto Regular" panose="02000000000000000000" pitchFamily="2" charset="0"/>
                <a:ea typeface="Roboto Regular" panose="02000000000000000000" pitchFamily="2" charset="0"/>
              </a:rPr>
              <a:t>Baasstsenaarium</a:t>
            </a:r>
            <a:endParaRPr lang="et-EE" dirty="0">
              <a:latin typeface="Roboto Regular" panose="02000000000000000000" pitchFamily="2" charset="0"/>
              <a:ea typeface="Roboto Regular" panose="02000000000000000000" pitchFamily="2" charset="0"/>
            </a:endParaRPr>
          </a:p>
        </p:txBody>
      </p:sp>
      <p:sp>
        <p:nvSpPr>
          <p:cNvPr id="7" name="TextBox 6"/>
          <p:cNvSpPr txBox="1"/>
          <p:nvPr/>
        </p:nvSpPr>
        <p:spPr>
          <a:xfrm>
            <a:off x="1257644" y="2617083"/>
            <a:ext cx="1619354" cy="369332"/>
          </a:xfrm>
          <a:prstGeom prst="rect">
            <a:avLst/>
          </a:prstGeom>
          <a:noFill/>
        </p:spPr>
        <p:txBody>
          <a:bodyPr wrap="none" rtlCol="0">
            <a:spAutoFit/>
          </a:bodyPr>
          <a:lstStyle/>
          <a:p>
            <a:r>
              <a:rPr lang="et-EE" dirty="0" smtClean="0">
                <a:latin typeface="Roboto Regular" panose="02000000000000000000" pitchFamily="2" charset="0"/>
                <a:ea typeface="Roboto Regular" panose="02000000000000000000" pitchFamily="2" charset="0"/>
              </a:rPr>
              <a:t>Muudatusega</a:t>
            </a:r>
            <a:endParaRPr lang="et-EE" dirty="0">
              <a:latin typeface="Roboto Regular" panose="02000000000000000000" pitchFamily="2" charset="0"/>
              <a:ea typeface="Roboto Regular" panose="02000000000000000000" pitchFamily="2" charset="0"/>
            </a:endParaRPr>
          </a:p>
        </p:txBody>
      </p:sp>
      <p:sp>
        <p:nvSpPr>
          <p:cNvPr id="8" name="TextBox 7"/>
          <p:cNvSpPr txBox="1"/>
          <p:nvPr/>
        </p:nvSpPr>
        <p:spPr>
          <a:xfrm>
            <a:off x="277474" y="1496973"/>
            <a:ext cx="3164649" cy="369332"/>
          </a:xfrm>
          <a:prstGeom prst="rect">
            <a:avLst/>
          </a:prstGeom>
          <a:noFill/>
        </p:spPr>
        <p:txBody>
          <a:bodyPr wrap="none" rtlCol="0">
            <a:spAutoFit/>
          </a:bodyPr>
          <a:lstStyle/>
          <a:p>
            <a:r>
              <a:rPr lang="et-EE" dirty="0" smtClean="0">
                <a:latin typeface="Roboto Regular" panose="02000000000000000000" pitchFamily="2" charset="0"/>
                <a:ea typeface="Roboto Regular" panose="02000000000000000000" pitchFamily="2" charset="0"/>
              </a:rPr>
              <a:t>Suhe keskmisse brutopalka. </a:t>
            </a:r>
            <a:endParaRPr lang="et-EE" dirty="0">
              <a:latin typeface="Roboto Regular" panose="02000000000000000000" pitchFamily="2" charset="0"/>
              <a:ea typeface="Roboto Regular" panose="02000000000000000000" pitchFamily="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536" y="1590675"/>
            <a:ext cx="8207375" cy="1523494"/>
          </a:xfrm>
          <a:prstGeom prst="rect">
            <a:avLst/>
          </a:prstGeom>
          <a:noFill/>
          <a:ln w="25400">
            <a:noFill/>
            <a:miter lim="800000"/>
            <a:headEnd/>
            <a:tailEnd/>
          </a:ln>
        </p:spPr>
        <p:txBody>
          <a:bodyPr wrap="square">
            <a:spAutoFit/>
          </a:bodyPr>
          <a:lstStyle/>
          <a:p>
            <a:pPr marL="342900" indent="-342900" algn="l">
              <a:lnSpc>
                <a:spcPct val="93000"/>
              </a:lnSpc>
              <a:buClr>
                <a:schemeClr val="tx2">
                  <a:lumMod val="40000"/>
                  <a:lumOff val="60000"/>
                </a:schemeClr>
              </a:buClr>
              <a:buSzPct val="100000"/>
            </a:pPr>
            <a:endParaRPr lang="et-EE" sz="2000" dirty="0" smtClean="0">
              <a:latin typeface="Roboto Regular" panose="02000000000000000000" pitchFamily="2" charset="0"/>
              <a:ea typeface="Roboto Regular" panose="02000000000000000000" pitchFamily="2"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nSpc>
                <a:spcPct val="93000"/>
              </a:lnSpc>
              <a:buSzPct val="100000"/>
            </a:pPr>
            <a:endParaRPr lang="et-EE" sz="2000" b="0" dirty="0" smtClean="0">
              <a:latin typeface="Georgia" pitchFamily="18" charset="0"/>
              <a:cs typeface="Arial" charset="0"/>
            </a:endParaRPr>
          </a:p>
        </p:txBody>
      </p:sp>
      <p:sp>
        <p:nvSpPr>
          <p:cNvPr id="8" name="Title 7"/>
          <p:cNvSpPr>
            <a:spLocks noGrp="1"/>
          </p:cNvSpPr>
          <p:nvPr>
            <p:ph type="title"/>
          </p:nvPr>
        </p:nvSpPr>
        <p:spPr/>
        <p:txBody>
          <a:bodyPr/>
          <a:lstStyle/>
          <a:p>
            <a:endParaRPr lang="et-EE"/>
          </a:p>
        </p:txBody>
      </p:sp>
      <p:pic>
        <p:nvPicPr>
          <p:cNvPr id="1026" name="Picture 2"/>
          <p:cNvPicPr>
            <a:picLocks noChangeAspect="1" noChangeArrowheads="1"/>
          </p:cNvPicPr>
          <p:nvPr/>
        </p:nvPicPr>
        <p:blipFill>
          <a:blip r:embed="rId3"/>
          <a:srcRect/>
          <a:stretch>
            <a:fillRect/>
          </a:stretch>
        </p:blipFill>
        <p:spPr bwMode="auto">
          <a:xfrm>
            <a:off x="1" y="184068"/>
            <a:ext cx="9144000" cy="654464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536" y="1772816"/>
            <a:ext cx="8207375" cy="1523494"/>
          </a:xfrm>
          <a:prstGeom prst="rect">
            <a:avLst/>
          </a:prstGeom>
          <a:noFill/>
          <a:ln w="25400">
            <a:noFill/>
            <a:miter lim="800000"/>
            <a:headEnd/>
            <a:tailEnd/>
          </a:ln>
        </p:spPr>
        <p:txBody>
          <a:bodyPr wrap="square">
            <a:spAutoFit/>
          </a:bodyPr>
          <a:lstStyle/>
          <a:p>
            <a:pPr marL="342900" indent="-342900" algn="l">
              <a:lnSpc>
                <a:spcPct val="93000"/>
              </a:lnSpc>
              <a:buClr>
                <a:schemeClr val="tx2">
                  <a:lumMod val="40000"/>
                  <a:lumOff val="60000"/>
                </a:schemeClr>
              </a:buClr>
              <a:buSzPct val="100000"/>
            </a:pPr>
            <a:endParaRPr lang="et-EE" sz="2000" dirty="0" smtClean="0">
              <a:latin typeface="Roboto Regular" panose="02000000000000000000" pitchFamily="2" charset="0"/>
              <a:ea typeface="Roboto Regular" panose="02000000000000000000" pitchFamily="2"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nSpc>
                <a:spcPct val="93000"/>
              </a:lnSpc>
              <a:buSzPct val="100000"/>
            </a:pPr>
            <a:endParaRPr lang="et-EE" sz="2000" b="0" dirty="0" smtClean="0">
              <a:latin typeface="Georgia" pitchFamily="18" charset="0"/>
              <a:cs typeface="Arial" charset="0"/>
            </a:endParaRPr>
          </a:p>
        </p:txBody>
      </p:sp>
      <p:sp>
        <p:nvSpPr>
          <p:cNvPr id="6147" name="Rectangle 3"/>
          <p:cNvSpPr>
            <a:spLocks noGrp="1" noChangeArrowheads="1"/>
          </p:cNvSpPr>
          <p:nvPr>
            <p:ph type="title"/>
          </p:nvPr>
        </p:nvSpPr>
        <p:spPr>
          <a:xfrm>
            <a:off x="395535" y="0"/>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Baasosa 1,3 – aastahinne 0,7</a:t>
            </a:r>
            <a:endParaRPr lang="en-GB" sz="3200" b="1" dirty="0" smtClean="0"/>
          </a:p>
        </p:txBody>
      </p:sp>
      <p:pic>
        <p:nvPicPr>
          <p:cNvPr id="5122" name="Picture 2"/>
          <p:cNvPicPr>
            <a:picLocks noChangeAspect="1" noChangeArrowheads="1"/>
          </p:cNvPicPr>
          <p:nvPr/>
        </p:nvPicPr>
        <p:blipFill>
          <a:blip r:embed="rId3"/>
          <a:srcRect/>
          <a:stretch>
            <a:fillRect/>
          </a:stretch>
        </p:blipFill>
        <p:spPr bwMode="auto">
          <a:xfrm>
            <a:off x="0" y="1772816"/>
            <a:ext cx="9144000" cy="3931807"/>
          </a:xfrm>
          <a:prstGeom prst="rect">
            <a:avLst/>
          </a:prstGeom>
          <a:noFill/>
          <a:ln w="9525">
            <a:noFill/>
            <a:miter lim="800000"/>
            <a:headEnd/>
            <a:tailEnd/>
          </a:ln>
          <a:effectLst/>
        </p:spPr>
      </p:pic>
      <p:sp>
        <p:nvSpPr>
          <p:cNvPr id="6" name="TextBox 5"/>
          <p:cNvSpPr txBox="1"/>
          <p:nvPr/>
        </p:nvSpPr>
        <p:spPr>
          <a:xfrm>
            <a:off x="5701719" y="1583293"/>
            <a:ext cx="2002471" cy="369332"/>
          </a:xfrm>
          <a:prstGeom prst="rect">
            <a:avLst/>
          </a:prstGeom>
          <a:noFill/>
        </p:spPr>
        <p:txBody>
          <a:bodyPr wrap="none" rtlCol="0">
            <a:spAutoFit/>
          </a:bodyPr>
          <a:lstStyle/>
          <a:p>
            <a:r>
              <a:rPr lang="et-EE" dirty="0" smtClean="0">
                <a:latin typeface="Roboto Regular" panose="02000000000000000000" pitchFamily="2" charset="0"/>
                <a:ea typeface="Roboto Regular" panose="02000000000000000000" pitchFamily="2" charset="0"/>
              </a:rPr>
              <a:t>Baasstsenaarium</a:t>
            </a:r>
            <a:endParaRPr lang="et-EE" dirty="0">
              <a:latin typeface="Roboto Regular" panose="02000000000000000000" pitchFamily="2" charset="0"/>
              <a:ea typeface="Roboto Regular" panose="02000000000000000000" pitchFamily="2" charset="0"/>
            </a:endParaRPr>
          </a:p>
        </p:txBody>
      </p:sp>
      <p:sp>
        <p:nvSpPr>
          <p:cNvPr id="7" name="TextBox 6"/>
          <p:cNvSpPr txBox="1"/>
          <p:nvPr/>
        </p:nvSpPr>
        <p:spPr>
          <a:xfrm>
            <a:off x="1409070" y="1583293"/>
            <a:ext cx="1619354" cy="369332"/>
          </a:xfrm>
          <a:prstGeom prst="rect">
            <a:avLst/>
          </a:prstGeom>
          <a:noFill/>
        </p:spPr>
        <p:txBody>
          <a:bodyPr wrap="none" rtlCol="0">
            <a:spAutoFit/>
          </a:bodyPr>
          <a:lstStyle/>
          <a:p>
            <a:r>
              <a:rPr lang="et-EE" dirty="0" smtClean="0">
                <a:latin typeface="Roboto Regular" panose="02000000000000000000" pitchFamily="2" charset="0"/>
                <a:ea typeface="Roboto Regular" panose="02000000000000000000" pitchFamily="2" charset="0"/>
              </a:rPr>
              <a:t>Muudatusega</a:t>
            </a:r>
            <a:endParaRPr lang="et-EE" dirty="0">
              <a:latin typeface="Roboto Regular" panose="02000000000000000000" pitchFamily="2" charset="0"/>
              <a:ea typeface="Roboto Regular" panose="02000000000000000000" pitchFamily="2" charset="0"/>
            </a:endParaRPr>
          </a:p>
        </p:txBody>
      </p:sp>
      <p:sp>
        <p:nvSpPr>
          <p:cNvPr id="8" name="TextBox 7"/>
          <p:cNvSpPr txBox="1"/>
          <p:nvPr/>
        </p:nvSpPr>
        <p:spPr>
          <a:xfrm>
            <a:off x="395536" y="1127641"/>
            <a:ext cx="3164649" cy="369332"/>
          </a:xfrm>
          <a:prstGeom prst="rect">
            <a:avLst/>
          </a:prstGeom>
          <a:noFill/>
        </p:spPr>
        <p:txBody>
          <a:bodyPr wrap="none" rtlCol="0">
            <a:spAutoFit/>
          </a:bodyPr>
          <a:lstStyle/>
          <a:p>
            <a:r>
              <a:rPr lang="et-EE" dirty="0" smtClean="0">
                <a:latin typeface="Roboto Regular" panose="02000000000000000000" pitchFamily="2" charset="0"/>
                <a:ea typeface="Roboto Regular" panose="02000000000000000000" pitchFamily="2" charset="0"/>
              </a:rPr>
              <a:t>Suhe keskmisse brutopalka. </a:t>
            </a:r>
            <a:endParaRPr lang="et-EE" dirty="0">
              <a:latin typeface="Roboto Regular" panose="02000000000000000000" pitchFamily="2" charset="0"/>
              <a:ea typeface="Roboto Regular" panose="02000000000000000000" pitchFamily="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404664"/>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Paindlik pensioniiga</a:t>
            </a:r>
            <a:endParaRPr lang="en-GB" sz="3200" b="1" dirty="0" smtClean="0"/>
          </a:p>
        </p:txBody>
      </p:sp>
      <p:sp>
        <p:nvSpPr>
          <p:cNvPr id="4" name="Rectangle 3"/>
          <p:cNvSpPr/>
          <p:nvPr/>
        </p:nvSpPr>
        <p:spPr>
          <a:xfrm>
            <a:off x="581025" y="1573590"/>
            <a:ext cx="8035032" cy="4832092"/>
          </a:xfrm>
          <a:prstGeom prst="rect">
            <a:avLst/>
          </a:prstGeom>
        </p:spPr>
        <p:txBody>
          <a:bodyPr wrap="square">
            <a:spAutoFit/>
          </a:bodyPr>
          <a:lstStyle/>
          <a:p>
            <a:pPr lvl="0">
              <a:buClr>
                <a:schemeClr val="accent1"/>
              </a:buClr>
            </a:pPr>
            <a:r>
              <a:rPr lang="et-EE" sz="2200" dirty="0" err="1" smtClean="0">
                <a:latin typeface="Roboto Regular" panose="02000000000000000000" pitchFamily="2" charset="0"/>
                <a:ea typeface="Roboto Regular" panose="02000000000000000000" pitchFamily="2" charset="0"/>
              </a:rPr>
              <a:t>Aktuaarselt</a:t>
            </a:r>
            <a:r>
              <a:rPr lang="et-EE" sz="2200" dirty="0" smtClean="0">
                <a:latin typeface="Roboto Regular" panose="02000000000000000000" pitchFamily="2" charset="0"/>
                <a:ea typeface="Roboto Regular" panose="02000000000000000000" pitchFamily="2" charset="0"/>
              </a:rPr>
              <a:t> õiglane pensioniiga:</a:t>
            </a:r>
          </a:p>
          <a:p>
            <a:pPr marL="342900" lvl="0" indent="-342900">
              <a:buClr>
                <a:schemeClr val="accent1"/>
              </a:buClr>
              <a:buFont typeface="Arial" pitchFamily="34" charset="0"/>
              <a:buChar char="•"/>
            </a:pPr>
            <a:r>
              <a:rPr lang="et-EE" sz="2200" dirty="0" smtClean="0">
                <a:latin typeface="Roboto Regular" panose="02000000000000000000" pitchFamily="2" charset="0"/>
                <a:ea typeface="Roboto Regular" panose="02000000000000000000" pitchFamily="2" charset="0"/>
              </a:rPr>
              <a:t>prognoositakse pensionivara tulevikku arvestades oodatavat eluiga</a:t>
            </a:r>
          </a:p>
          <a:p>
            <a:pPr marL="342900" lvl="0" indent="-342900">
              <a:buClr>
                <a:schemeClr val="accent1"/>
              </a:buClr>
              <a:buFont typeface="Arial" pitchFamily="34" charset="0"/>
              <a:buChar char="•"/>
            </a:pPr>
            <a:r>
              <a:rPr lang="et-EE" sz="2200" dirty="0" smtClean="0">
                <a:latin typeface="Roboto Regular" panose="02000000000000000000" pitchFamily="2" charset="0"/>
                <a:ea typeface="Roboto Regular" panose="02000000000000000000" pitchFamily="2" charset="0"/>
              </a:rPr>
              <a:t>diskonteeritakse nüüdisväärtusesse</a:t>
            </a:r>
          </a:p>
          <a:p>
            <a:pPr marL="342900" lvl="0" indent="-342900">
              <a:buClr>
                <a:schemeClr val="accent1"/>
              </a:buClr>
              <a:buFont typeface="Arial" pitchFamily="34" charset="0"/>
              <a:buChar char="•"/>
            </a:pPr>
            <a:r>
              <a:rPr lang="et-EE" sz="2200" dirty="0" smtClean="0">
                <a:latin typeface="Roboto Regular" panose="02000000000000000000" pitchFamily="2" charset="0"/>
                <a:ea typeface="Roboto Regular" panose="02000000000000000000" pitchFamily="2" charset="0"/>
              </a:rPr>
              <a:t>võrreldakse perioode </a:t>
            </a:r>
            <a:r>
              <a:rPr lang="et-EE" sz="2200" dirty="0" err="1" smtClean="0">
                <a:latin typeface="Roboto Regular" panose="02000000000000000000" pitchFamily="2" charset="0"/>
                <a:ea typeface="Roboto Regular" panose="02000000000000000000" pitchFamily="2" charset="0"/>
              </a:rPr>
              <a:t>t±x</a:t>
            </a:r>
            <a:endParaRPr lang="et-EE" sz="2200" dirty="0" smtClean="0">
              <a:latin typeface="Roboto Regular" panose="02000000000000000000" pitchFamily="2" charset="0"/>
              <a:ea typeface="Roboto Regular" panose="02000000000000000000" pitchFamily="2" charset="0"/>
            </a:endParaRPr>
          </a:p>
          <a:p>
            <a:pPr marL="342900" lvl="0" indent="-342900">
              <a:buClr>
                <a:schemeClr val="accent1"/>
              </a:buClr>
              <a:buFont typeface="Arial" pitchFamily="34" charset="0"/>
              <a:buChar char="•"/>
            </a:pPr>
            <a:r>
              <a:rPr lang="et-EE" sz="2200" dirty="0" smtClean="0">
                <a:latin typeface="Roboto Regular" panose="02000000000000000000" pitchFamily="2" charset="0"/>
                <a:ea typeface="Roboto Regular" panose="02000000000000000000" pitchFamily="2" charset="0"/>
              </a:rPr>
              <a:t>rakendatakse lisaks intressi (nö laen)</a:t>
            </a:r>
          </a:p>
          <a:p>
            <a:pPr marL="342900" lvl="0" indent="-342900">
              <a:buClr>
                <a:schemeClr val="accent1"/>
              </a:buClr>
              <a:buFont typeface="Arial" pitchFamily="34" charset="0"/>
              <a:buChar char="•"/>
            </a:pPr>
            <a:r>
              <a:rPr lang="et-EE" sz="2200" dirty="0" smtClean="0">
                <a:latin typeface="Roboto Regular" panose="02000000000000000000" pitchFamily="2" charset="0"/>
                <a:ea typeface="Roboto Regular" panose="02000000000000000000" pitchFamily="2" charset="0"/>
              </a:rPr>
              <a:t>arvutus tehakse iga aasta uuesti</a:t>
            </a:r>
          </a:p>
          <a:p>
            <a:pPr marL="342900" lvl="0" indent="-342900">
              <a:buClr>
                <a:schemeClr val="accent1"/>
              </a:buClr>
              <a:buFont typeface="Arial" pitchFamily="34" charset="0"/>
              <a:buChar char="•"/>
            </a:pPr>
            <a:endParaRPr lang="et-EE" sz="2200" dirty="0" smtClean="0">
              <a:latin typeface="Roboto Regular" panose="02000000000000000000" pitchFamily="2" charset="0"/>
              <a:ea typeface="Roboto Regular" panose="02000000000000000000" pitchFamily="2" charset="0"/>
            </a:endParaRPr>
          </a:p>
          <a:p>
            <a:pPr lvl="0">
              <a:buClr>
                <a:schemeClr val="accent1"/>
              </a:buClr>
            </a:pPr>
            <a:r>
              <a:rPr lang="et-EE" sz="2200" dirty="0" err="1" smtClean="0">
                <a:latin typeface="Roboto Regular" panose="02000000000000000000" pitchFamily="2" charset="0"/>
                <a:ea typeface="Roboto Regular" panose="02000000000000000000" pitchFamily="2" charset="0"/>
              </a:rPr>
              <a:t>Aktuaarselt</a:t>
            </a:r>
            <a:r>
              <a:rPr lang="et-EE" sz="2200" dirty="0" smtClean="0">
                <a:latin typeface="Roboto Regular" panose="02000000000000000000" pitchFamily="2" charset="0"/>
                <a:ea typeface="Roboto Regular" panose="02000000000000000000" pitchFamily="2" charset="0"/>
              </a:rPr>
              <a:t> + sotsiaalselt õiglane pensioniiga:</a:t>
            </a:r>
          </a:p>
          <a:p>
            <a:pPr marL="342900" lvl="0" indent="-342900">
              <a:buClr>
                <a:schemeClr val="accent1"/>
              </a:buClr>
              <a:buFont typeface="Arial" pitchFamily="34" charset="0"/>
              <a:buChar char="•"/>
            </a:pPr>
            <a:r>
              <a:rPr lang="et-EE" sz="2200" dirty="0" smtClean="0">
                <a:latin typeface="Roboto Regular" panose="02000000000000000000" pitchFamily="2" charset="0"/>
                <a:ea typeface="Roboto Regular" panose="02000000000000000000" pitchFamily="2" charset="0"/>
              </a:rPr>
              <a:t>lisaks eelnevale võetakse arvesse ühiskonna tulu ja kulu</a:t>
            </a:r>
          </a:p>
          <a:p>
            <a:pPr marL="342900" lvl="0" indent="-342900">
              <a:buClr>
                <a:schemeClr val="accent1"/>
              </a:buClr>
              <a:buFont typeface="Arial" pitchFamily="34" charset="0"/>
              <a:buChar char="•"/>
            </a:pPr>
            <a:r>
              <a:rPr lang="et-EE" sz="2200" dirty="0" smtClean="0">
                <a:latin typeface="Roboto Regular" panose="02000000000000000000" pitchFamily="2" charset="0"/>
                <a:ea typeface="Roboto Regular" panose="02000000000000000000" pitchFamily="2" charset="0"/>
              </a:rPr>
              <a:t>probleemiks on arvutuse keerulisus ja rünnatavus</a:t>
            </a:r>
          </a:p>
          <a:p>
            <a:pPr lvl="0"/>
            <a:endParaRPr lang="et-EE" sz="2200" dirty="0" smtClean="0">
              <a:latin typeface="Roboto Regular" panose="02000000000000000000" pitchFamily="2" charset="0"/>
              <a:ea typeface="Roboto Regular" panose="02000000000000000000" pitchFamily="2" charset="0"/>
            </a:endParaRPr>
          </a:p>
          <a:p>
            <a:pPr marL="342900" lvl="0" indent="-342900"/>
            <a:r>
              <a:rPr lang="et-EE" sz="2200" dirty="0" smtClean="0">
                <a:latin typeface="Roboto Regular" panose="02000000000000000000" pitchFamily="2" charset="0"/>
                <a:ea typeface="Roboto Regular" panose="02000000000000000000" pitchFamily="2" charset="0"/>
              </a:rPr>
              <a:t>Aluseks võetakse nö standardne pensioniiga. Kas jääb alles ka nö põrand ning kuidas?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3200" b="1" dirty="0" smtClean="0"/>
              <a:t>Enne üldist pensioniiga pensionile minejad</a:t>
            </a:r>
            <a:endParaRPr lang="et-EE" sz="3200" b="1" dirty="0"/>
          </a:p>
        </p:txBody>
      </p:sp>
      <p:sp>
        <p:nvSpPr>
          <p:cNvPr id="4" name="TextBox 3"/>
          <p:cNvSpPr txBox="1"/>
          <p:nvPr/>
        </p:nvSpPr>
        <p:spPr>
          <a:xfrm>
            <a:off x="528638" y="1773382"/>
            <a:ext cx="7964198" cy="3416320"/>
          </a:xfrm>
          <a:prstGeom prst="rect">
            <a:avLst/>
          </a:prstGeom>
          <a:noFill/>
        </p:spPr>
        <p:txBody>
          <a:bodyPr wrap="square" rtlCol="0">
            <a:spAutoFit/>
          </a:bodyPr>
          <a:lstStyle/>
          <a:p>
            <a:pPr>
              <a:buClr>
                <a:schemeClr val="accent1"/>
              </a:buClr>
            </a:pPr>
            <a:r>
              <a:rPr lang="et-EE" sz="2400" dirty="0">
                <a:latin typeface="Roboto Regular" panose="02000000000000000000" pitchFamily="2" charset="0"/>
                <a:ea typeface="Roboto Regular" panose="02000000000000000000" pitchFamily="2" charset="0"/>
              </a:rPr>
              <a:t>2014. aastal </a:t>
            </a:r>
            <a:r>
              <a:rPr lang="et-EE" sz="2400" dirty="0" smtClean="0">
                <a:latin typeface="Roboto Regular" panose="02000000000000000000" pitchFamily="2" charset="0"/>
                <a:ea typeface="Roboto Regular" panose="02000000000000000000" pitchFamily="2" charset="0"/>
              </a:rPr>
              <a:t>läks 47% inimestest vanaduspensionile kuni 25 aastat enne vanaduspensioniiga</a:t>
            </a:r>
          </a:p>
          <a:p>
            <a:pPr marL="285750" indent="-285750">
              <a:buClr>
                <a:schemeClr val="accent1"/>
              </a:buClr>
              <a:buFont typeface="Arial" panose="020B0604020202020204" pitchFamily="34" charset="0"/>
              <a:buChar char="•"/>
            </a:pPr>
            <a:endParaRPr lang="et-EE" sz="2400" dirty="0">
              <a:latin typeface="Roboto Regular" panose="02000000000000000000" pitchFamily="2" charset="0"/>
              <a:ea typeface="Roboto Regular" panose="02000000000000000000" pitchFamily="2" charset="0"/>
            </a:endParaRPr>
          </a:p>
          <a:p>
            <a:pPr marL="285750" indent="-285750">
              <a:buClr>
                <a:schemeClr val="accent1"/>
              </a:buClr>
              <a:buFont typeface="Arial" panose="020B0604020202020204" pitchFamily="34" charset="0"/>
              <a:buChar char="•"/>
            </a:pPr>
            <a:r>
              <a:rPr lang="et-EE" sz="2400" dirty="0" smtClean="0">
                <a:latin typeface="Roboto Regular" panose="02000000000000000000" pitchFamily="2" charset="0"/>
                <a:ea typeface="Roboto Regular" panose="02000000000000000000" pitchFamily="2" charset="0"/>
              </a:rPr>
              <a:t>Ennetähtaegne vanaduspension 19%</a:t>
            </a:r>
          </a:p>
          <a:p>
            <a:pPr marL="285750" indent="-285750">
              <a:buClr>
                <a:schemeClr val="accent1"/>
              </a:buClr>
              <a:buFont typeface="Arial" panose="020B0604020202020204" pitchFamily="34" charset="0"/>
              <a:buChar char="•"/>
            </a:pPr>
            <a:r>
              <a:rPr lang="et-EE" sz="2400" dirty="0" smtClean="0">
                <a:latin typeface="Roboto Regular" panose="02000000000000000000" pitchFamily="2" charset="0"/>
                <a:ea typeface="Roboto Regular" panose="02000000000000000000" pitchFamily="2" charset="0"/>
              </a:rPr>
              <a:t>Soodustingimustel vanaduspension 3 ja enamat last kasvatanule ja represseeritule 14%</a:t>
            </a:r>
          </a:p>
          <a:p>
            <a:pPr marL="285750" indent="-285750">
              <a:buClr>
                <a:schemeClr val="accent1"/>
              </a:buClr>
              <a:buFont typeface="Arial" panose="020B0604020202020204" pitchFamily="34" charset="0"/>
              <a:buChar char="•"/>
            </a:pPr>
            <a:r>
              <a:rPr lang="et-EE" sz="2400" dirty="0" smtClean="0">
                <a:latin typeface="Roboto Regular" panose="02000000000000000000" pitchFamily="2" charset="0"/>
                <a:ea typeface="Roboto Regular" panose="02000000000000000000" pitchFamily="2" charset="0"/>
              </a:rPr>
              <a:t>Soodustingimustel vanaduspension ohtlikul tööl töötanule 10%</a:t>
            </a:r>
          </a:p>
          <a:p>
            <a:pPr marL="285750" indent="-285750">
              <a:buClr>
                <a:schemeClr val="accent1"/>
              </a:buClr>
              <a:buFont typeface="Arial" panose="020B0604020202020204" pitchFamily="34" charset="0"/>
              <a:buChar char="•"/>
            </a:pPr>
            <a:r>
              <a:rPr lang="et-EE" sz="2400" dirty="0" smtClean="0">
                <a:latin typeface="Roboto Regular" panose="02000000000000000000" pitchFamily="2" charset="0"/>
                <a:ea typeface="Roboto Regular" panose="02000000000000000000" pitchFamily="2" charset="0"/>
              </a:rPr>
              <a:t>Väljateenitud aastate pension ja eripension 4%</a:t>
            </a:r>
            <a:endParaRPr lang="et-EE" sz="2400" dirty="0">
              <a:latin typeface="Roboto Regular" panose="02000000000000000000" pitchFamily="2" charset="0"/>
              <a:ea typeface="Roboto Regular" panose="02000000000000000000" pitchFamily="2" charset="0"/>
            </a:endParaRPr>
          </a:p>
        </p:txBody>
      </p:sp>
    </p:spTree>
    <p:extLst>
      <p:ext uri="{BB962C8B-B14F-4D97-AF65-F5344CB8AC3E}">
        <p14:creationId xmlns:p14="http://schemas.microsoft.com/office/powerpoint/2010/main" val="265836528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2800" b="1" dirty="0" smtClean="0"/>
              <a:t>Üldine vanaduspensioniiga ja tegelik </a:t>
            </a:r>
            <a:r>
              <a:rPr lang="et-EE" sz="2800" b="1" dirty="0" err="1" smtClean="0"/>
              <a:t>pensionilemineku</a:t>
            </a:r>
            <a:r>
              <a:rPr lang="et-EE" sz="2800" b="1" dirty="0" smtClean="0"/>
              <a:t> iga, 2012 (</a:t>
            </a:r>
            <a:r>
              <a:rPr lang="et-EE" sz="2800" b="1" dirty="0" err="1" smtClean="0"/>
              <a:t>Eurostat</a:t>
            </a:r>
            <a:r>
              <a:rPr lang="et-EE" sz="2800" b="1" dirty="0" smtClean="0"/>
              <a:t>)</a:t>
            </a:r>
            <a:endParaRPr lang="et-EE" sz="2800" b="1" dirty="0"/>
          </a:p>
        </p:txBody>
      </p:sp>
      <p:pic>
        <p:nvPicPr>
          <p:cNvPr id="4" name="Sisu kohatäide 3"/>
          <p:cNvPicPr>
            <a:picLocks noGrp="1" noChangeAspect="1"/>
          </p:cNvPicPr>
          <p:nvPr>
            <p:ph idx="1"/>
          </p:nvPr>
        </p:nvPicPr>
        <p:blipFill>
          <a:blip r:embed="rId2"/>
          <a:stretch>
            <a:fillRect/>
          </a:stretch>
        </p:blipFill>
        <p:spPr>
          <a:xfrm>
            <a:off x="457200" y="1417638"/>
            <a:ext cx="7992533" cy="4986867"/>
          </a:xfrm>
          <a:prstGeom prst="rect">
            <a:avLst/>
          </a:prstGeom>
        </p:spPr>
      </p:pic>
    </p:spTree>
    <p:extLst>
      <p:ext uri="{BB962C8B-B14F-4D97-AF65-F5344CB8AC3E}">
        <p14:creationId xmlns:p14="http://schemas.microsoft.com/office/powerpoint/2010/main" val="313525667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28638" y="-122536"/>
            <a:ext cx="8086725" cy="942975"/>
          </a:xfrm>
        </p:spPr>
        <p:txBody>
          <a:bodyPr/>
          <a:lstStyle/>
          <a:p>
            <a:r>
              <a:rPr lang="et-EE" sz="2000" b="1" dirty="0" smtClean="0"/>
              <a:t>Staažinõuded (MISSOC)</a:t>
            </a:r>
            <a:endParaRPr lang="et-EE" sz="2000" b="1" dirty="0"/>
          </a:p>
        </p:txBody>
      </p:sp>
      <p:graphicFrame>
        <p:nvGraphicFramePr>
          <p:cNvPr id="4" name="Tabeli kohatäide 3"/>
          <p:cNvGraphicFramePr>
            <a:graphicFrameLocks noGrp="1"/>
          </p:cNvGraphicFramePr>
          <p:nvPr>
            <p:ph type="tbl" idx="1"/>
            <p:extLst>
              <p:ext uri="{D42A27DB-BD31-4B8C-83A1-F6EECF244321}">
                <p14:modId xmlns:p14="http://schemas.microsoft.com/office/powerpoint/2010/main" val="3242564820"/>
              </p:ext>
            </p:extLst>
          </p:nvPr>
        </p:nvGraphicFramePr>
        <p:xfrm>
          <a:off x="637309" y="466076"/>
          <a:ext cx="7620000" cy="6391924"/>
        </p:xfrm>
        <a:graphic>
          <a:graphicData uri="http://schemas.openxmlformats.org/drawingml/2006/table">
            <a:tbl>
              <a:tblPr firstRow="1" firstCol="1" bandRow="1">
                <a:tableStyleId>{5C22544A-7EE6-4342-B048-85BDC9FD1C3A}</a:tableStyleId>
              </a:tblPr>
              <a:tblGrid>
                <a:gridCol w="1545527"/>
                <a:gridCol w="6074473"/>
              </a:tblGrid>
              <a:tr h="202294">
                <a:tc>
                  <a:txBody>
                    <a:bodyPr/>
                    <a:lstStyle/>
                    <a:p>
                      <a:pPr>
                        <a:lnSpc>
                          <a:spcPct val="107000"/>
                        </a:lnSpc>
                        <a:spcAft>
                          <a:spcPts val="0"/>
                        </a:spcAft>
                      </a:pPr>
                      <a:r>
                        <a:rPr lang="et-EE" sz="1400" dirty="0">
                          <a:effectLst/>
                          <a:latin typeface="Roboto Regular" panose="02000000000000000000" pitchFamily="2" charset="0"/>
                          <a:ea typeface="Roboto Regular" panose="02000000000000000000" pitchFamily="2" charset="0"/>
                        </a:rPr>
                        <a:t>Austria</a:t>
                      </a:r>
                      <a:endParaRPr lang="et-EE" sz="1400" dirty="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b="0" dirty="0">
                          <a:solidFill>
                            <a:schemeClr val="tx1"/>
                          </a:solidFill>
                          <a:effectLst/>
                          <a:latin typeface="Roboto Regular" panose="02000000000000000000" pitchFamily="2" charset="0"/>
                          <a:ea typeface="Roboto Regular" panose="02000000000000000000" pitchFamily="2" charset="0"/>
                        </a:rPr>
                        <a:t>15 aastat (45 ennetähtaegse puhul)</a:t>
                      </a:r>
                      <a:endParaRPr lang="et-EE" sz="1400" b="0" dirty="0">
                        <a:solidFill>
                          <a:schemeClr val="tx1"/>
                        </a:solidFill>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solidFill>
                      <a:schemeClr val="accent1">
                        <a:lumMod val="20000"/>
                        <a:lumOff val="80000"/>
                      </a:schemeClr>
                    </a:solidFill>
                  </a:tcPr>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Belgia</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Puudub (40 kuni 41 ennetähtaegse puhul)</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Bulgaaria</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37/40 aastat </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Horvaatia</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dirty="0">
                          <a:effectLst/>
                          <a:latin typeface="Roboto Regular" panose="02000000000000000000" pitchFamily="2" charset="0"/>
                          <a:ea typeface="Roboto Regular" panose="02000000000000000000" pitchFamily="2" charset="0"/>
                        </a:rPr>
                        <a:t>15 aastat (35 ennetähtaegse puhul)</a:t>
                      </a:r>
                      <a:endParaRPr lang="et-EE" sz="1400" dirty="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Küpros</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dirty="0">
                          <a:effectLst/>
                          <a:latin typeface="Roboto Regular" panose="02000000000000000000" pitchFamily="2" charset="0"/>
                          <a:ea typeface="Roboto Regular" panose="02000000000000000000" pitchFamily="2" charset="0"/>
                        </a:rPr>
                        <a:t>15 aastat </a:t>
                      </a:r>
                      <a:endParaRPr lang="et-EE" sz="1400" dirty="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Tšehhi</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dirty="0">
                          <a:effectLst/>
                          <a:latin typeface="Roboto Regular" panose="02000000000000000000" pitchFamily="2" charset="0"/>
                          <a:ea typeface="Roboto Regular" panose="02000000000000000000" pitchFamily="2" charset="0"/>
                        </a:rPr>
                        <a:t>35 aastat (15 aastat, kui vanus vähemalt 5 aastat üle pensioniea)</a:t>
                      </a:r>
                      <a:endParaRPr lang="et-EE" sz="1400" dirty="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Taani</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3 aastat elamist</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Eesti</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15 aastat</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Soome</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3 aastat elamist</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Prantsusmaa</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Puudub</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Saksamaa</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5 aastat (35 ennetähtaegse puhul)</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Kreeka</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15 aastat (40 ennetähtaegse puhul)</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Ungari </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15 kuni 20 aastat (miinimumgarantii saamiseks)</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Iirimaa</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Puudub</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Itaalia</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20 aastat (5 aastat, kui vanus vähemalt 70)</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Läti </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20 aastat (30 ennetähtaegse puhul)</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Leedu</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15 aastat (30 ennetähtaegse puhul)</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Luksemburg</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12 aastat (40 ennetähtaegse puhul)</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Malta</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10 aastat (40 aastat ennetähtaegse puhul)</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Poola</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20/25 (35/40 ennetähtaegse puhul)</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Portugal</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15 aastat (40 ennetähtaegse puhul)</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Rumeenia</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15 aastat</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Slovakkia</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15 aastat </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Sloveenia</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15 aastat (40 ennetähtaegse puhul)</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Hispaania</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35 aastat</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Rootsi</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3 aastat elamist</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Holland</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a:effectLst/>
                          <a:latin typeface="Roboto Regular" panose="02000000000000000000" pitchFamily="2" charset="0"/>
                          <a:ea typeface="Roboto Regular" panose="02000000000000000000" pitchFamily="2" charset="0"/>
                        </a:rPr>
                        <a:t>Puudub</a:t>
                      </a:r>
                      <a:endParaRPr lang="et-EE" sz="140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r h="202294">
                <a:tc>
                  <a:txBody>
                    <a:bodyPr/>
                    <a:lstStyle/>
                    <a:p>
                      <a:pPr>
                        <a:lnSpc>
                          <a:spcPct val="107000"/>
                        </a:lnSpc>
                        <a:spcAft>
                          <a:spcPts val="0"/>
                        </a:spcAft>
                      </a:pPr>
                      <a:r>
                        <a:rPr lang="et-EE" sz="1400" dirty="0">
                          <a:effectLst/>
                          <a:latin typeface="Roboto Regular" panose="02000000000000000000" pitchFamily="2" charset="0"/>
                          <a:ea typeface="Roboto Regular" panose="02000000000000000000" pitchFamily="2" charset="0"/>
                        </a:rPr>
                        <a:t>Suurbritannia</a:t>
                      </a:r>
                      <a:endParaRPr lang="et-EE" sz="1400" dirty="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c>
                  <a:txBody>
                    <a:bodyPr/>
                    <a:lstStyle/>
                    <a:p>
                      <a:pPr>
                        <a:lnSpc>
                          <a:spcPct val="107000"/>
                        </a:lnSpc>
                        <a:spcAft>
                          <a:spcPts val="0"/>
                        </a:spcAft>
                      </a:pPr>
                      <a:r>
                        <a:rPr lang="et-EE" sz="1400" dirty="0">
                          <a:effectLst/>
                          <a:latin typeface="Roboto Regular" panose="02000000000000000000" pitchFamily="2" charset="0"/>
                          <a:ea typeface="Roboto Regular" panose="02000000000000000000" pitchFamily="2" charset="0"/>
                        </a:rPr>
                        <a:t>10 aastat</a:t>
                      </a:r>
                      <a:endParaRPr lang="et-EE" sz="1400" dirty="0">
                        <a:effectLst/>
                        <a:latin typeface="Roboto Regular" panose="02000000000000000000" pitchFamily="2" charset="0"/>
                        <a:ea typeface="Roboto Regular" panose="02000000000000000000" pitchFamily="2" charset="0"/>
                        <a:cs typeface="Times New Roman" panose="02020603050405020304" pitchFamily="18" charset="0"/>
                      </a:endParaRPr>
                    </a:p>
                  </a:txBody>
                  <a:tcPr marL="62923" marR="62923" marT="0" marB="0"/>
                </a:tc>
              </a:tr>
            </a:tbl>
          </a:graphicData>
        </a:graphic>
      </p:graphicFrame>
    </p:spTree>
    <p:extLst>
      <p:ext uri="{BB962C8B-B14F-4D97-AF65-F5344CB8AC3E}">
        <p14:creationId xmlns:p14="http://schemas.microsoft.com/office/powerpoint/2010/main" val="37713013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3200" b="1" dirty="0" smtClean="0"/>
              <a:t>Tööelu pikkus 2013. aastal (</a:t>
            </a:r>
            <a:r>
              <a:rPr lang="et-EE" sz="3200" b="1" dirty="0" err="1" smtClean="0"/>
              <a:t>Eurostat</a:t>
            </a:r>
            <a:r>
              <a:rPr lang="et-EE" sz="3200" b="1" dirty="0" smtClean="0"/>
              <a:t>)</a:t>
            </a:r>
            <a:endParaRPr lang="et-EE" sz="3200" b="1" dirty="0"/>
          </a:p>
        </p:txBody>
      </p:sp>
      <p:pic>
        <p:nvPicPr>
          <p:cNvPr id="4" name="Sisu kohatäide 3"/>
          <p:cNvPicPr>
            <a:picLocks noGrp="1" noChangeAspect="1"/>
          </p:cNvPicPr>
          <p:nvPr>
            <p:ph idx="1"/>
          </p:nvPr>
        </p:nvPicPr>
        <p:blipFill>
          <a:blip r:embed="rId3"/>
          <a:stretch>
            <a:fillRect/>
          </a:stretch>
        </p:blipFill>
        <p:spPr>
          <a:xfrm>
            <a:off x="220133" y="1560785"/>
            <a:ext cx="8754534" cy="4518282"/>
          </a:xfrm>
          <a:prstGeom prst="rect">
            <a:avLst/>
          </a:prstGeom>
        </p:spPr>
      </p:pic>
    </p:spTree>
    <p:extLst>
      <p:ext uri="{BB962C8B-B14F-4D97-AF65-F5344CB8AC3E}">
        <p14:creationId xmlns:p14="http://schemas.microsoft.com/office/powerpoint/2010/main" val="31515476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404664"/>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Pensioniindeks</a:t>
            </a:r>
            <a:endParaRPr lang="en-GB" sz="3200" b="1" dirty="0" smtClean="0"/>
          </a:p>
        </p:txBody>
      </p:sp>
      <p:sp>
        <p:nvSpPr>
          <p:cNvPr id="5" name="Rectangle 4"/>
          <p:cNvSpPr/>
          <p:nvPr/>
        </p:nvSpPr>
        <p:spPr>
          <a:xfrm>
            <a:off x="581025" y="1573590"/>
            <a:ext cx="8035032" cy="3785652"/>
          </a:xfrm>
          <a:prstGeom prst="rect">
            <a:avLst/>
          </a:prstGeom>
        </p:spPr>
        <p:txBody>
          <a:bodyPr wrap="square">
            <a:spAutoFit/>
          </a:bodyPr>
          <a:lstStyle/>
          <a:p>
            <a:pPr marL="342900" lvl="0" indent="-342900"/>
            <a:r>
              <a:rPr lang="et-EE" sz="2400" dirty="0" smtClean="0">
                <a:latin typeface="Roboto Regular" panose="02000000000000000000" pitchFamily="2" charset="0"/>
                <a:ea typeface="Roboto Regular" panose="02000000000000000000" pitchFamily="2" charset="0"/>
              </a:rPr>
              <a:t>Indeks oleks pensionisüsteemis eelkõige tulude ja kulude tasakaalustaja.</a:t>
            </a:r>
          </a:p>
          <a:p>
            <a:pPr marL="342900" lvl="0" indent="-342900"/>
            <a:endParaRPr lang="et-EE" sz="2400" dirty="0" smtClean="0">
              <a:latin typeface="Roboto Regular" panose="02000000000000000000" pitchFamily="2" charset="0"/>
              <a:ea typeface="Roboto Regular" panose="02000000000000000000" pitchFamily="2" charset="0"/>
            </a:endParaRPr>
          </a:p>
          <a:p>
            <a:pPr marL="342900" lvl="0" indent="-342900"/>
            <a:r>
              <a:rPr lang="et-EE" sz="2400" dirty="0" smtClean="0">
                <a:latin typeface="Roboto Regular" panose="02000000000000000000" pitchFamily="2" charset="0"/>
                <a:ea typeface="Roboto Regular" panose="02000000000000000000" pitchFamily="2" charset="0"/>
              </a:rPr>
              <a:t>Indeks võiks võtta arvesse nii tulude kui kulude poolt ja sõltuda:</a:t>
            </a:r>
          </a:p>
          <a:p>
            <a:pPr marL="342900" lvl="0" indent="-342900">
              <a:buClr>
                <a:schemeClr val="accent1"/>
              </a:buClr>
              <a:buFont typeface="Arial" panose="020B0604020202020204" pitchFamily="34" charset="0"/>
              <a:buChar char="•"/>
            </a:pPr>
            <a:r>
              <a:rPr lang="et-EE" sz="2400" dirty="0" smtClean="0">
                <a:latin typeface="Roboto Regular" panose="02000000000000000000" pitchFamily="2" charset="0"/>
                <a:ea typeface="Roboto Regular" panose="02000000000000000000" pitchFamily="2" charset="0"/>
              </a:rPr>
              <a:t>100% sotsiaalmaksu laekumise muutusest</a:t>
            </a:r>
          </a:p>
          <a:p>
            <a:pPr marL="342900" lvl="0" indent="-342900">
              <a:buClr>
                <a:schemeClr val="accent1"/>
              </a:buClr>
              <a:buFont typeface="Arial" panose="020B0604020202020204" pitchFamily="34" charset="0"/>
              <a:buChar char="•"/>
            </a:pPr>
            <a:r>
              <a:rPr lang="et-EE" sz="2400" dirty="0" smtClean="0">
                <a:latin typeface="Roboto Regular" panose="02000000000000000000" pitchFamily="2" charset="0"/>
                <a:ea typeface="Roboto Regular" panose="02000000000000000000" pitchFamily="2" charset="0"/>
              </a:rPr>
              <a:t>pensionäride arvu muutusest</a:t>
            </a:r>
          </a:p>
          <a:p>
            <a:pPr marL="342900" lvl="0" indent="-342900">
              <a:buClr>
                <a:schemeClr val="accent1"/>
              </a:buClr>
              <a:buFont typeface="Arial" panose="020B0604020202020204" pitchFamily="34" charset="0"/>
              <a:buChar char="•"/>
            </a:pPr>
            <a:endParaRPr lang="et-EE" sz="2400" dirty="0" smtClean="0">
              <a:latin typeface="Roboto Regular" panose="02000000000000000000" pitchFamily="2" charset="0"/>
              <a:ea typeface="Roboto Regular" panose="02000000000000000000" pitchFamily="2" charset="0"/>
            </a:endParaRPr>
          </a:p>
          <a:p>
            <a:pPr marL="342900" lvl="0" indent="-342900">
              <a:buClr>
                <a:schemeClr val="accent1"/>
              </a:buClr>
              <a:buFont typeface="Arial" panose="020B0604020202020204" pitchFamily="34" charset="0"/>
              <a:buChar char="•"/>
            </a:pPr>
            <a:r>
              <a:rPr lang="et-EE" sz="2400" dirty="0" smtClean="0">
                <a:latin typeface="Roboto Regular" panose="02000000000000000000" pitchFamily="2" charset="0"/>
                <a:ea typeface="Roboto Regular" panose="02000000000000000000" pitchFamily="2" charset="0"/>
              </a:rPr>
              <a:t>arvestada ka II samba kandeid (?)</a:t>
            </a:r>
          </a:p>
          <a:p>
            <a:pPr marL="342900" lvl="0" indent="-342900">
              <a:buClr>
                <a:schemeClr val="accent1"/>
              </a:buClr>
              <a:buFont typeface="Arial" panose="020B0604020202020204" pitchFamily="34" charset="0"/>
              <a:buChar char="•"/>
            </a:pPr>
            <a:r>
              <a:rPr lang="et-EE" sz="2400" dirty="0" smtClean="0">
                <a:latin typeface="Roboto Regular" panose="02000000000000000000" pitchFamily="2" charset="0"/>
                <a:ea typeface="Roboto Regular" panose="02000000000000000000" pitchFamily="2" charset="0"/>
              </a:rPr>
              <a:t>arvestada ka pensioniõiguste muutuseid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536" y="1772816"/>
            <a:ext cx="8207375" cy="1523494"/>
          </a:xfrm>
          <a:prstGeom prst="rect">
            <a:avLst/>
          </a:prstGeom>
          <a:noFill/>
          <a:ln w="25400">
            <a:noFill/>
            <a:miter lim="800000"/>
            <a:headEnd/>
            <a:tailEnd/>
          </a:ln>
        </p:spPr>
        <p:txBody>
          <a:bodyPr wrap="square">
            <a:spAutoFit/>
          </a:bodyPr>
          <a:lstStyle/>
          <a:p>
            <a:pPr marL="342900" indent="-342900" algn="l">
              <a:lnSpc>
                <a:spcPct val="93000"/>
              </a:lnSpc>
              <a:buClr>
                <a:schemeClr val="tx2">
                  <a:lumMod val="40000"/>
                  <a:lumOff val="60000"/>
                </a:schemeClr>
              </a:buClr>
              <a:buSzPct val="100000"/>
            </a:pPr>
            <a:endParaRPr lang="et-EE" sz="2000" dirty="0" smtClean="0">
              <a:latin typeface="Roboto Regular" panose="02000000000000000000" pitchFamily="2" charset="0"/>
              <a:ea typeface="Roboto Regular" panose="02000000000000000000" pitchFamily="2"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gn="l">
              <a:lnSpc>
                <a:spcPct val="93000"/>
              </a:lnSpc>
              <a:buSzPct val="100000"/>
              <a:buFont typeface="Wingdings" pitchFamily="2" charset="2"/>
              <a:buChar char="§"/>
            </a:pPr>
            <a:endParaRPr lang="et-EE" sz="2000" dirty="0" smtClean="0">
              <a:latin typeface="Georgia" pitchFamily="18" charset="0"/>
              <a:cs typeface="Arial" charset="0"/>
            </a:endParaRPr>
          </a:p>
          <a:p>
            <a:pPr>
              <a:lnSpc>
                <a:spcPct val="93000"/>
              </a:lnSpc>
              <a:buSzPct val="100000"/>
            </a:pPr>
            <a:endParaRPr lang="et-EE" sz="2000" b="0" dirty="0" smtClean="0">
              <a:latin typeface="Georgia" pitchFamily="18" charset="0"/>
              <a:cs typeface="Arial" charset="0"/>
            </a:endParaRPr>
          </a:p>
        </p:txBody>
      </p:sp>
      <p:sp>
        <p:nvSpPr>
          <p:cNvPr id="6147" name="Rectangle 3"/>
          <p:cNvSpPr>
            <a:spLocks noGrp="1" noChangeArrowheads="1"/>
          </p:cNvSpPr>
          <p:nvPr>
            <p:ph type="title"/>
          </p:nvPr>
        </p:nvSpPr>
        <p:spPr>
          <a:xfrm>
            <a:off x="395535" y="180975"/>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Miinimumeesmärk</a:t>
            </a:r>
            <a:endParaRPr lang="en-GB" sz="3200" b="1" dirty="0" smtClean="0"/>
          </a:p>
        </p:txBody>
      </p:sp>
      <p:sp>
        <p:nvSpPr>
          <p:cNvPr id="4" name="Rectangle 3"/>
          <p:cNvSpPr/>
          <p:nvPr/>
        </p:nvSpPr>
        <p:spPr>
          <a:xfrm>
            <a:off x="395535" y="1123950"/>
            <a:ext cx="8500815" cy="3847207"/>
          </a:xfrm>
          <a:prstGeom prst="rect">
            <a:avLst/>
          </a:prstGeom>
        </p:spPr>
        <p:txBody>
          <a:bodyPr wrap="square">
            <a:spAutoFit/>
          </a:bodyPr>
          <a:lstStyle/>
          <a:p>
            <a:r>
              <a:rPr lang="et-EE" sz="2200" dirty="0" smtClean="0">
                <a:latin typeface="Roboto Regular" panose="02000000000000000000" pitchFamily="2" charset="0"/>
                <a:ea typeface="Roboto Regular" panose="02000000000000000000" pitchFamily="2" charset="0"/>
              </a:rPr>
              <a:t>15-aastase staažiga miinimumpalka saava isiku pension ületab absoluutse vaesuse piiri. Absoluutse vaesuse piir on võrdne arvestusliku elatusmiinimumiga, mis koosneb arvestuslikust minimaalsest toidukorvist (v.a alkohol ja tubakas) ja individuaalsetest muudest kulutustest (k.a eluasemekulutused). </a:t>
            </a:r>
          </a:p>
          <a:p>
            <a:endParaRPr lang="et-EE" sz="2200" dirty="0" smtClean="0">
              <a:latin typeface="Roboto Regular" panose="02000000000000000000" pitchFamily="2" charset="0"/>
              <a:ea typeface="Roboto Regular" panose="02000000000000000000" pitchFamily="2" charset="0"/>
            </a:endParaRPr>
          </a:p>
          <a:p>
            <a:r>
              <a:rPr lang="et-EE" sz="2200" dirty="0" smtClean="0">
                <a:latin typeface="Roboto Regular" panose="02000000000000000000" pitchFamily="2" charset="0"/>
                <a:ea typeface="Roboto Regular" panose="02000000000000000000" pitchFamily="2" charset="0"/>
              </a:rPr>
              <a:t>Veel kaalusime: </a:t>
            </a:r>
          </a:p>
          <a:p>
            <a:pPr marL="457200" indent="-457200">
              <a:buAutoNum type="arabicParenR"/>
            </a:pPr>
            <a:r>
              <a:rPr lang="et-EE" sz="2200" dirty="0" smtClean="0">
                <a:latin typeface="Roboto Regular" panose="02000000000000000000" pitchFamily="2" charset="0"/>
                <a:ea typeface="Roboto Regular" panose="02000000000000000000" pitchFamily="2" charset="0"/>
              </a:rPr>
              <a:t>sotsiaalkindlustuskoodeksi miinimumeesmärk,</a:t>
            </a:r>
          </a:p>
          <a:p>
            <a:pPr marL="457200" indent="-457200">
              <a:buAutoNum type="arabicParenR"/>
            </a:pPr>
            <a:r>
              <a:rPr lang="et-EE" sz="2200" dirty="0" smtClean="0">
                <a:latin typeface="Roboto Regular" panose="02000000000000000000" pitchFamily="2" charset="0"/>
                <a:ea typeface="Roboto Regular" panose="02000000000000000000" pitchFamily="2" charset="0"/>
              </a:rPr>
              <a:t>suhtelise vaesuse piir,</a:t>
            </a:r>
          </a:p>
          <a:p>
            <a:r>
              <a:rPr lang="et-EE" sz="2200" dirty="0">
                <a:latin typeface="Roboto Regular" panose="02000000000000000000" pitchFamily="2" charset="0"/>
                <a:ea typeface="Roboto Regular" panose="02000000000000000000" pitchFamily="2" charset="0"/>
              </a:rPr>
              <a:t>3</a:t>
            </a:r>
            <a:r>
              <a:rPr lang="et-EE" sz="2200" dirty="0" smtClean="0">
                <a:latin typeface="Roboto Regular" panose="02000000000000000000" pitchFamily="2" charset="0"/>
                <a:ea typeface="Roboto Regular" panose="02000000000000000000" pitchFamily="2" charset="0"/>
              </a:rPr>
              <a:t>)	materiaalse </a:t>
            </a:r>
            <a:r>
              <a:rPr lang="et-EE" sz="2200" dirty="0" err="1" smtClean="0">
                <a:latin typeface="Roboto Regular" panose="02000000000000000000" pitchFamily="2" charset="0"/>
                <a:ea typeface="Roboto Regular" panose="02000000000000000000" pitchFamily="2" charset="0"/>
              </a:rPr>
              <a:t>ilmajäetuse</a:t>
            </a:r>
            <a:r>
              <a:rPr lang="et-EE" sz="2200" dirty="0" smtClean="0">
                <a:latin typeface="Roboto Regular" panose="02000000000000000000" pitchFamily="2" charset="0"/>
                <a:ea typeface="Roboto Regular" panose="02000000000000000000" pitchFamily="2" charset="0"/>
              </a:rPr>
              <a:t> määr.</a:t>
            </a:r>
          </a:p>
          <a:p>
            <a:endParaRPr lang="et-EE" sz="2400" dirty="0"/>
          </a:p>
        </p:txBody>
      </p:sp>
      <p:pic>
        <p:nvPicPr>
          <p:cNvPr id="1026" name="Picture 2"/>
          <p:cNvPicPr>
            <a:picLocks noChangeAspect="1" noChangeArrowheads="1"/>
          </p:cNvPicPr>
          <p:nvPr/>
        </p:nvPicPr>
        <p:blipFill>
          <a:blip r:embed="rId3"/>
          <a:srcRect/>
          <a:stretch>
            <a:fillRect/>
          </a:stretch>
        </p:blipFill>
        <p:spPr bwMode="auto">
          <a:xfrm>
            <a:off x="3302247" y="4514850"/>
            <a:ext cx="5457825" cy="2343150"/>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6832" y="1032439"/>
            <a:ext cx="8207375" cy="3306931"/>
          </a:xfrm>
          <a:prstGeom prst="rect">
            <a:avLst/>
          </a:prstGeom>
          <a:noFill/>
          <a:ln w="25400">
            <a:noFill/>
            <a:miter lim="800000"/>
            <a:headEnd/>
            <a:tailEnd/>
          </a:ln>
        </p:spPr>
        <p:txBody>
          <a:bodyPr wrap="square">
            <a:spAutoFit/>
          </a:bodyPr>
          <a:lstStyle/>
          <a:p>
            <a:pPr>
              <a:lnSpc>
                <a:spcPct val="93000"/>
              </a:lnSpc>
              <a:buClr>
                <a:srgbClr val="CC3300"/>
              </a:buClr>
              <a:buSzPct val="100000"/>
            </a:pPr>
            <a:r>
              <a:rPr lang="et-EE" sz="2200" dirty="0" smtClean="0">
                <a:latin typeface="Roboto Regular" panose="02000000000000000000" pitchFamily="2" charset="0"/>
                <a:ea typeface="Roboto Regular" panose="02000000000000000000" pitchFamily="2" charset="0"/>
                <a:cs typeface="Arial" charset="0"/>
              </a:rPr>
              <a:t>Mediaanpensioni ja mediaanpalga netosuhe vähemalt 60% (tase vajab täpsustamist). Mediaanpension arvutatakse õiguste pealt, mitte määratud summalt.</a:t>
            </a:r>
          </a:p>
          <a:p>
            <a:pPr>
              <a:lnSpc>
                <a:spcPct val="93000"/>
              </a:lnSpc>
              <a:buClr>
                <a:srgbClr val="CC3300"/>
              </a:buClr>
              <a:buSzPct val="100000"/>
            </a:pPr>
            <a:endParaRPr lang="et-EE" sz="2200" dirty="0" smtClean="0">
              <a:latin typeface="Roboto Regular" panose="02000000000000000000" pitchFamily="2" charset="0"/>
              <a:ea typeface="Roboto Regular" panose="02000000000000000000" pitchFamily="2" charset="0"/>
              <a:cs typeface="Arial" charset="0"/>
            </a:endParaRPr>
          </a:p>
          <a:p>
            <a:pPr>
              <a:lnSpc>
                <a:spcPct val="93000"/>
              </a:lnSpc>
              <a:buClr>
                <a:srgbClr val="CC3300"/>
              </a:buClr>
              <a:buSzPct val="100000"/>
            </a:pPr>
            <a:r>
              <a:rPr lang="et-EE" sz="2200" dirty="0" smtClean="0">
                <a:latin typeface="Roboto Regular" panose="02000000000000000000" pitchFamily="2" charset="0"/>
                <a:ea typeface="Roboto Regular" panose="02000000000000000000" pitchFamily="2" charset="0"/>
                <a:cs typeface="Arial" charset="0"/>
              </a:rPr>
              <a:t>Veel kaalusime:</a:t>
            </a:r>
          </a:p>
          <a:p>
            <a:pPr marL="342900" indent="-342900" algn="just">
              <a:buFont typeface="+mj-lt"/>
              <a:buAutoNum type="arabicPeriod"/>
            </a:pPr>
            <a:r>
              <a:rPr lang="et-EE" sz="2200" dirty="0" smtClean="0">
                <a:latin typeface="Roboto Regular" panose="02000000000000000000" pitchFamily="2" charset="0"/>
                <a:ea typeface="Roboto Regular" panose="02000000000000000000" pitchFamily="2" charset="0"/>
              </a:rPr>
              <a:t>agregaatasendusmäär,</a:t>
            </a:r>
          </a:p>
          <a:p>
            <a:pPr marL="342900" indent="-342900" algn="just">
              <a:buFont typeface="+mj-lt"/>
              <a:buAutoNum type="arabicPeriod"/>
            </a:pPr>
            <a:r>
              <a:rPr lang="fi-FI" sz="2200" dirty="0" err="1" smtClean="0">
                <a:latin typeface="Roboto Regular" panose="02000000000000000000" pitchFamily="2" charset="0"/>
                <a:ea typeface="Roboto Regular" panose="02000000000000000000" pitchFamily="2" charset="0"/>
              </a:rPr>
              <a:t>sissetulekute</a:t>
            </a:r>
            <a:r>
              <a:rPr lang="fi-FI" sz="2200" dirty="0" smtClean="0">
                <a:latin typeface="Roboto Regular" panose="02000000000000000000" pitchFamily="2" charset="0"/>
                <a:ea typeface="Roboto Regular" panose="02000000000000000000" pitchFamily="2" charset="0"/>
              </a:rPr>
              <a:t> (</a:t>
            </a:r>
            <a:r>
              <a:rPr lang="fi-FI" sz="2200" dirty="0" err="1" smtClean="0">
                <a:latin typeface="Roboto Regular" panose="02000000000000000000" pitchFamily="2" charset="0"/>
                <a:ea typeface="Roboto Regular" panose="02000000000000000000" pitchFamily="2" charset="0"/>
              </a:rPr>
              <a:t>riigi</a:t>
            </a:r>
            <a:r>
              <a:rPr lang="fi-FI" sz="2200" dirty="0" smtClean="0">
                <a:latin typeface="Roboto Regular" panose="02000000000000000000" pitchFamily="2" charset="0"/>
                <a:ea typeface="Roboto Regular" panose="02000000000000000000" pitchFamily="2" charset="0"/>
              </a:rPr>
              <a:t> </a:t>
            </a:r>
            <a:r>
              <a:rPr lang="fi-FI" sz="2200" dirty="0" err="1" smtClean="0">
                <a:latin typeface="Roboto Regular" panose="02000000000000000000" pitchFamily="2" charset="0"/>
                <a:ea typeface="Roboto Regular" panose="02000000000000000000" pitchFamily="2" charset="0"/>
              </a:rPr>
              <a:t>keskmise</a:t>
            </a:r>
            <a:r>
              <a:rPr lang="fi-FI" sz="2200" dirty="0" smtClean="0">
                <a:latin typeface="Roboto Regular" panose="02000000000000000000" pitchFamily="2" charset="0"/>
                <a:ea typeface="Roboto Regular" panose="02000000000000000000" pitchFamily="2" charset="0"/>
              </a:rPr>
              <a:t> </a:t>
            </a:r>
            <a:r>
              <a:rPr lang="fi-FI" sz="2200" dirty="0" err="1" smtClean="0">
                <a:latin typeface="Roboto Regular" panose="02000000000000000000" pitchFamily="2" charset="0"/>
                <a:ea typeface="Roboto Regular" panose="02000000000000000000" pitchFamily="2" charset="0"/>
              </a:rPr>
              <a:t>pensioni</a:t>
            </a:r>
            <a:r>
              <a:rPr lang="fi-FI" sz="2200" dirty="0" smtClean="0">
                <a:latin typeface="Roboto Regular" panose="02000000000000000000" pitchFamily="2" charset="0"/>
                <a:ea typeface="Roboto Regular" panose="02000000000000000000" pitchFamily="2" charset="0"/>
              </a:rPr>
              <a:t> ja </a:t>
            </a:r>
            <a:r>
              <a:rPr lang="fi-FI" sz="2200" dirty="0" err="1" smtClean="0">
                <a:latin typeface="Roboto Regular" panose="02000000000000000000" pitchFamily="2" charset="0"/>
                <a:ea typeface="Roboto Regular" panose="02000000000000000000" pitchFamily="2" charset="0"/>
              </a:rPr>
              <a:t>palga</a:t>
            </a:r>
            <a:r>
              <a:rPr lang="fi-FI" sz="2200" dirty="0" smtClean="0">
                <a:latin typeface="Roboto Regular" panose="02000000000000000000" pitchFamily="2" charset="0"/>
                <a:ea typeface="Roboto Regular" panose="02000000000000000000" pitchFamily="2" charset="0"/>
              </a:rPr>
              <a:t>) </a:t>
            </a:r>
            <a:r>
              <a:rPr lang="fi-FI" sz="2200" dirty="0" err="1" smtClean="0">
                <a:latin typeface="Roboto Regular" panose="02000000000000000000" pitchFamily="2" charset="0"/>
                <a:ea typeface="Roboto Regular" panose="02000000000000000000" pitchFamily="2" charset="0"/>
              </a:rPr>
              <a:t>suhe</a:t>
            </a:r>
            <a:r>
              <a:rPr lang="fi-FI" sz="2200" dirty="0" smtClean="0">
                <a:latin typeface="Roboto Regular" panose="02000000000000000000" pitchFamily="2" charset="0"/>
                <a:ea typeface="Roboto Regular" panose="02000000000000000000" pitchFamily="2" charset="0"/>
              </a:rPr>
              <a:t>, </a:t>
            </a:r>
          </a:p>
          <a:p>
            <a:pPr marL="342900" indent="-342900" algn="just">
              <a:buFont typeface="+mj-lt"/>
              <a:buAutoNum type="arabicPeriod"/>
            </a:pPr>
            <a:r>
              <a:rPr lang="et-EE" sz="2200" dirty="0" smtClean="0">
                <a:latin typeface="Roboto Regular" panose="02000000000000000000" pitchFamily="2" charset="0"/>
                <a:ea typeface="Roboto Regular" panose="02000000000000000000" pitchFamily="2" charset="0"/>
              </a:rPr>
              <a:t>keskmine brutoasendusmäär pensionilemineku hetkel,</a:t>
            </a:r>
          </a:p>
          <a:p>
            <a:pPr marL="342900" indent="-342900" algn="just">
              <a:buFont typeface="+mj-lt"/>
              <a:buAutoNum type="arabicPeriod"/>
            </a:pPr>
            <a:r>
              <a:rPr lang="et-EE" sz="2200" dirty="0" smtClean="0">
                <a:latin typeface="Roboto Regular" panose="02000000000000000000" pitchFamily="2" charset="0"/>
                <a:ea typeface="Roboto Regular" panose="02000000000000000000" pitchFamily="2" charset="0"/>
              </a:rPr>
              <a:t>pensioni koguvara.</a:t>
            </a:r>
          </a:p>
          <a:p>
            <a:pPr marL="0" lvl="2">
              <a:lnSpc>
                <a:spcPct val="93000"/>
              </a:lnSpc>
              <a:buClr>
                <a:srgbClr val="CC3300"/>
              </a:buClr>
              <a:buSzPct val="100000"/>
              <a:buFont typeface="Wingdings" pitchFamily="2" charset="2"/>
              <a:buChar char="§"/>
            </a:pPr>
            <a:endParaRPr lang="et-EE" sz="2000" b="0" dirty="0">
              <a:latin typeface="Georgia" pitchFamily="18" charset="0"/>
            </a:endParaRPr>
          </a:p>
        </p:txBody>
      </p:sp>
      <p:sp>
        <p:nvSpPr>
          <p:cNvPr id="6147" name="Rectangle 3"/>
          <p:cNvSpPr>
            <a:spLocks noGrp="1" noChangeArrowheads="1"/>
          </p:cNvSpPr>
          <p:nvPr>
            <p:ph type="title"/>
          </p:nvPr>
        </p:nvSpPr>
        <p:spPr>
          <a:xfrm>
            <a:off x="356832" y="45219"/>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Keskmise pensioni eesmärk</a:t>
            </a:r>
            <a:endParaRPr lang="en-GB" sz="3200" b="1" dirty="0" smtClean="0"/>
          </a:p>
        </p:txBody>
      </p:sp>
      <p:pic>
        <p:nvPicPr>
          <p:cNvPr id="5" name="Picture 4"/>
          <p:cNvPicPr/>
          <p:nvPr/>
        </p:nvPicPr>
        <p:blipFill>
          <a:blip r:embed="rId3" cstate="print"/>
          <a:srcRect/>
          <a:stretch>
            <a:fillRect/>
          </a:stretch>
        </p:blipFill>
        <p:spPr bwMode="auto">
          <a:xfrm>
            <a:off x="37902" y="4252912"/>
            <a:ext cx="3996630" cy="2028825"/>
          </a:xfrm>
          <a:prstGeom prst="rect">
            <a:avLst/>
          </a:prstGeom>
          <a:noFill/>
          <a:ln w="9525">
            <a:noFill/>
            <a:miter lim="800000"/>
            <a:headEnd/>
            <a:tailEnd/>
          </a:ln>
        </p:spPr>
      </p:pic>
      <p:pic>
        <p:nvPicPr>
          <p:cNvPr id="2" name="Picture 2"/>
          <p:cNvPicPr>
            <a:picLocks noChangeAspect="1" noChangeArrowheads="1"/>
          </p:cNvPicPr>
          <p:nvPr/>
        </p:nvPicPr>
        <p:blipFill>
          <a:blip r:embed="rId4"/>
          <a:srcRect/>
          <a:stretch>
            <a:fillRect/>
          </a:stretch>
        </p:blipFill>
        <p:spPr bwMode="auto">
          <a:xfrm>
            <a:off x="4034532" y="3981450"/>
            <a:ext cx="4581525" cy="2752725"/>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536" y="822840"/>
            <a:ext cx="8207375" cy="3069238"/>
          </a:xfrm>
          <a:prstGeom prst="rect">
            <a:avLst/>
          </a:prstGeom>
          <a:noFill/>
          <a:ln w="25400">
            <a:noFill/>
            <a:miter lim="800000"/>
            <a:headEnd/>
            <a:tailEnd/>
          </a:ln>
        </p:spPr>
        <p:txBody>
          <a:bodyPr wrap="square">
            <a:spAutoFit/>
          </a:bodyPr>
          <a:lstStyle/>
          <a:p>
            <a:pPr algn="l">
              <a:lnSpc>
                <a:spcPct val="93000"/>
              </a:lnSpc>
              <a:buClr>
                <a:srgbClr val="CC3300"/>
              </a:buClr>
              <a:buSzPct val="100000"/>
            </a:pPr>
            <a:endParaRPr lang="et-EE" sz="2000" dirty="0" smtClean="0">
              <a:latin typeface="Georgia" pitchFamily="18" charset="0"/>
              <a:cs typeface="Arial" charset="0"/>
            </a:endParaRPr>
          </a:p>
          <a:p>
            <a:pPr>
              <a:lnSpc>
                <a:spcPct val="93000"/>
              </a:lnSpc>
              <a:buClr>
                <a:srgbClr val="CC3300"/>
              </a:buClr>
              <a:buSzPct val="100000"/>
            </a:pPr>
            <a:r>
              <a:rPr lang="et-EE" sz="2400" dirty="0" smtClean="0">
                <a:latin typeface="Roboto Regular" panose="02000000000000000000" pitchFamily="2" charset="0"/>
                <a:ea typeface="Roboto Regular" panose="02000000000000000000" pitchFamily="2" charset="0"/>
                <a:cs typeface="Arial" charset="0"/>
              </a:rPr>
              <a:t>Ülemise ja alumise kvintiili suhe on alla 2,5 (sihttase on vaja täpsustada)</a:t>
            </a:r>
          </a:p>
          <a:p>
            <a:pPr>
              <a:lnSpc>
                <a:spcPct val="93000"/>
              </a:lnSpc>
              <a:buClr>
                <a:srgbClr val="CC3300"/>
              </a:buClr>
              <a:buSzPct val="100000"/>
            </a:pPr>
            <a:endParaRPr lang="et-EE" sz="2400" u="sng" dirty="0" smtClean="0">
              <a:latin typeface="Roboto Regular" panose="02000000000000000000" pitchFamily="2" charset="0"/>
              <a:ea typeface="Roboto Regular" panose="02000000000000000000" pitchFamily="2" charset="0"/>
              <a:cs typeface="Arial" charset="0"/>
            </a:endParaRPr>
          </a:p>
          <a:p>
            <a:pPr>
              <a:lnSpc>
                <a:spcPct val="93000"/>
              </a:lnSpc>
              <a:buClr>
                <a:srgbClr val="CC3300"/>
              </a:buClr>
              <a:buSzPct val="100000"/>
            </a:pPr>
            <a:r>
              <a:rPr lang="et-EE" sz="2400" dirty="0" smtClean="0">
                <a:latin typeface="Roboto Regular" panose="02000000000000000000" pitchFamily="2" charset="0"/>
                <a:ea typeface="Roboto Regular" panose="02000000000000000000" pitchFamily="2" charset="0"/>
                <a:cs typeface="Arial" charset="0"/>
              </a:rPr>
              <a:t>Alternatiivid: </a:t>
            </a:r>
          </a:p>
          <a:p>
            <a:pPr>
              <a:lnSpc>
                <a:spcPct val="93000"/>
              </a:lnSpc>
              <a:buClr>
                <a:srgbClr val="0070C0"/>
              </a:buClr>
              <a:buSzPct val="100000"/>
            </a:pPr>
            <a:r>
              <a:rPr lang="et-EE" sz="2400" dirty="0" smtClean="0">
                <a:latin typeface="Roboto Regular" panose="02000000000000000000" pitchFamily="2" charset="0"/>
                <a:ea typeface="Roboto Regular" panose="02000000000000000000" pitchFamily="2" charset="0"/>
                <a:cs typeface="Arial" charset="0"/>
              </a:rPr>
              <a:t>1. Gini koefitsient</a:t>
            </a:r>
          </a:p>
          <a:p>
            <a:pPr>
              <a:lnSpc>
                <a:spcPct val="93000"/>
              </a:lnSpc>
              <a:buClr>
                <a:srgbClr val="0070C0"/>
              </a:buClr>
              <a:buSzPct val="100000"/>
            </a:pPr>
            <a:r>
              <a:rPr lang="et-EE" sz="2400" dirty="0" smtClean="0">
                <a:latin typeface="Roboto Regular" panose="02000000000000000000" pitchFamily="2" charset="0"/>
                <a:ea typeface="Roboto Regular" panose="02000000000000000000" pitchFamily="2" charset="0"/>
                <a:cs typeface="Arial" charset="0"/>
              </a:rPr>
              <a:t>2. </a:t>
            </a:r>
            <a:r>
              <a:rPr lang="et-EE" sz="2400" dirty="0" err="1" smtClean="0">
                <a:latin typeface="Roboto Regular" panose="02000000000000000000" pitchFamily="2" charset="0"/>
                <a:ea typeface="Roboto Regular" panose="02000000000000000000" pitchFamily="2" charset="0"/>
                <a:cs typeface="Arial" charset="0"/>
              </a:rPr>
              <a:t>Thieli</a:t>
            </a:r>
            <a:r>
              <a:rPr lang="et-EE" sz="2400" dirty="0" smtClean="0">
                <a:latin typeface="Roboto Regular" panose="02000000000000000000" pitchFamily="2" charset="0"/>
                <a:ea typeface="Roboto Regular" panose="02000000000000000000" pitchFamily="2" charset="0"/>
                <a:cs typeface="Arial" charset="0"/>
              </a:rPr>
              <a:t> indeks</a:t>
            </a:r>
          </a:p>
          <a:p>
            <a:pPr>
              <a:lnSpc>
                <a:spcPct val="93000"/>
              </a:lnSpc>
              <a:buClr>
                <a:srgbClr val="0070C0"/>
              </a:buClr>
              <a:buSzPct val="100000"/>
            </a:pPr>
            <a:r>
              <a:rPr lang="et-EE" sz="2400" dirty="0" smtClean="0">
                <a:latin typeface="Roboto Regular" panose="02000000000000000000" pitchFamily="2" charset="0"/>
                <a:ea typeface="Roboto Regular" panose="02000000000000000000" pitchFamily="2" charset="0"/>
                <a:cs typeface="Arial" charset="0"/>
              </a:rPr>
              <a:t>3. Hooveri indeks</a:t>
            </a:r>
          </a:p>
          <a:p>
            <a:pPr marL="0" lvl="2">
              <a:lnSpc>
                <a:spcPct val="93000"/>
              </a:lnSpc>
              <a:buClr>
                <a:srgbClr val="CC3300"/>
              </a:buClr>
              <a:buSzPct val="100000"/>
              <a:buFont typeface="Wingdings" pitchFamily="2" charset="2"/>
              <a:buChar char="§"/>
            </a:pPr>
            <a:endParaRPr lang="et-EE" sz="2000" b="0" dirty="0">
              <a:latin typeface="Georgia" pitchFamily="18" charset="0"/>
            </a:endParaRPr>
          </a:p>
        </p:txBody>
      </p:sp>
      <p:sp>
        <p:nvSpPr>
          <p:cNvPr id="6147" name="Rectangle 3"/>
          <p:cNvSpPr>
            <a:spLocks noGrp="1" noChangeArrowheads="1"/>
          </p:cNvSpPr>
          <p:nvPr>
            <p:ph type="title"/>
          </p:nvPr>
        </p:nvSpPr>
        <p:spPr>
          <a:xfrm>
            <a:off x="395536" y="41564"/>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Pensionide jaotuse eesmärk</a:t>
            </a:r>
            <a:endParaRPr lang="en-GB" sz="3200" b="1" dirty="0" smtClean="0"/>
          </a:p>
        </p:txBody>
      </p:sp>
      <p:pic>
        <p:nvPicPr>
          <p:cNvPr id="2050" name="Picture 2"/>
          <p:cNvPicPr>
            <a:picLocks noChangeAspect="1" noChangeArrowheads="1"/>
          </p:cNvPicPr>
          <p:nvPr/>
        </p:nvPicPr>
        <p:blipFill>
          <a:blip r:embed="rId3"/>
          <a:srcRect/>
          <a:stretch>
            <a:fillRect/>
          </a:stretch>
        </p:blipFill>
        <p:spPr bwMode="auto">
          <a:xfrm>
            <a:off x="1233488" y="3892078"/>
            <a:ext cx="4910137" cy="2832571"/>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536" y="1057275"/>
            <a:ext cx="8207375" cy="5530745"/>
          </a:xfrm>
          <a:prstGeom prst="rect">
            <a:avLst/>
          </a:prstGeom>
          <a:noFill/>
          <a:ln w="25400">
            <a:noFill/>
            <a:miter lim="800000"/>
            <a:headEnd/>
            <a:tailEnd/>
          </a:ln>
        </p:spPr>
        <p:txBody>
          <a:bodyPr wrap="square">
            <a:spAutoFit/>
          </a:bodyPr>
          <a:lstStyle/>
          <a:p>
            <a:pPr algn="l">
              <a:lnSpc>
                <a:spcPct val="93000"/>
              </a:lnSpc>
              <a:buClr>
                <a:srgbClr val="00B0F0"/>
              </a:buClr>
              <a:buSzPct val="100000"/>
            </a:pPr>
            <a:r>
              <a:rPr lang="et-EE" sz="2000" dirty="0" smtClean="0">
                <a:latin typeface="Roboto Regular" pitchFamily="2" charset="0"/>
                <a:ea typeface="Roboto Regular" pitchFamily="2" charset="0"/>
                <a:cs typeface="Arial" charset="0"/>
              </a:rPr>
              <a:t>Mitmed teooriad väidavad, et suur ebavõrdsus õõnestab demokraatiat ja majanduse toimimist. Väheneb ühiskonna sidusus jne.</a:t>
            </a:r>
          </a:p>
          <a:p>
            <a:pPr marL="342900" indent="-342900">
              <a:lnSpc>
                <a:spcPct val="93000"/>
              </a:lnSpc>
              <a:buClr>
                <a:srgbClr val="0070C0"/>
              </a:buClr>
              <a:buSzPct val="100000"/>
              <a:buFont typeface="Arial" panose="020B0604020202020204" pitchFamily="34" charset="0"/>
              <a:buChar char="•"/>
            </a:pPr>
            <a:endParaRPr lang="et-EE" sz="2000" dirty="0" smtClean="0">
              <a:latin typeface="Roboto Regular" pitchFamily="2" charset="0"/>
              <a:ea typeface="Roboto Regular" pitchFamily="2" charset="0"/>
              <a:cs typeface="Arial" charset="0"/>
            </a:endParaRPr>
          </a:p>
          <a:p>
            <a:pPr>
              <a:lnSpc>
                <a:spcPct val="93000"/>
              </a:lnSpc>
              <a:buClr>
                <a:srgbClr val="0070C0"/>
              </a:buClr>
              <a:buSzPct val="100000"/>
            </a:pPr>
            <a:r>
              <a:rPr lang="et-EE" sz="2000" dirty="0" smtClean="0">
                <a:latin typeface="Roboto Regular" pitchFamily="2" charset="0"/>
                <a:ea typeface="Roboto Regular" pitchFamily="2" charset="0"/>
                <a:cs typeface="Arial" charset="0"/>
              </a:rPr>
              <a:t>Samas arvatakse ka, et rikkuse erinevus ei ole kõige olulisem. Tegelikult on määrav õiglane süsteem ja võrdsed võimalused. Kui kõigil inimestel on põhivajaduste rahuldamise võimalus, ei tohiks ebavõrdsus probleem olla.</a:t>
            </a:r>
          </a:p>
          <a:p>
            <a:pPr marL="342900" indent="-342900">
              <a:lnSpc>
                <a:spcPct val="93000"/>
              </a:lnSpc>
              <a:buClr>
                <a:srgbClr val="0070C0"/>
              </a:buClr>
              <a:buSzPct val="100000"/>
              <a:buFont typeface="Arial" panose="020B0604020202020204" pitchFamily="34" charset="0"/>
              <a:buChar char="•"/>
            </a:pPr>
            <a:endParaRPr lang="et-EE" sz="2000" dirty="0" smtClean="0">
              <a:latin typeface="Roboto Regular" pitchFamily="2" charset="0"/>
              <a:ea typeface="Roboto Regular" pitchFamily="2" charset="0"/>
              <a:cs typeface="Arial" charset="0"/>
            </a:endParaRPr>
          </a:p>
          <a:p>
            <a:pPr>
              <a:lnSpc>
                <a:spcPct val="93000"/>
              </a:lnSpc>
              <a:buClr>
                <a:srgbClr val="0070C0"/>
              </a:buClr>
              <a:buSzPct val="100000"/>
            </a:pPr>
            <a:r>
              <a:rPr lang="et-EE" sz="2000" dirty="0" smtClean="0">
                <a:latin typeface="Roboto Regular" pitchFamily="2" charset="0"/>
                <a:ea typeface="Roboto Regular" pitchFamily="2" charset="0"/>
                <a:cs typeface="Arial" charset="0"/>
              </a:rPr>
              <a:t>Sissetuleku (pensioni) ebavõrdsus ei võrdu vara ebavõrdsusega. Isegi kui pensionid on võrdsed, siis vara on erinev.</a:t>
            </a:r>
          </a:p>
          <a:p>
            <a:pPr marL="342900" indent="-342900">
              <a:lnSpc>
                <a:spcPct val="93000"/>
              </a:lnSpc>
              <a:buClr>
                <a:srgbClr val="0070C0"/>
              </a:buClr>
              <a:buSzPct val="100000"/>
              <a:buFont typeface="Arial" panose="020B0604020202020204" pitchFamily="34" charset="0"/>
              <a:buChar char="•"/>
            </a:pPr>
            <a:endParaRPr lang="et-EE" sz="2000" dirty="0" smtClean="0">
              <a:latin typeface="Roboto Regular" pitchFamily="2" charset="0"/>
              <a:ea typeface="Roboto Regular" pitchFamily="2" charset="0"/>
              <a:cs typeface="Arial" charset="0"/>
            </a:endParaRPr>
          </a:p>
          <a:p>
            <a:pPr>
              <a:lnSpc>
                <a:spcPct val="93000"/>
              </a:lnSpc>
              <a:buClr>
                <a:srgbClr val="0070C0"/>
              </a:buClr>
              <a:buSzPct val="100000"/>
            </a:pPr>
            <a:r>
              <a:rPr lang="et-EE" sz="2000" dirty="0" smtClean="0">
                <a:latin typeface="Roboto Regular" pitchFamily="2" charset="0"/>
                <a:ea typeface="Roboto Regular" pitchFamily="2" charset="0"/>
                <a:cs typeface="Arial" charset="0"/>
              </a:rPr>
              <a:t>Oluline on paigutada Eesti (pensionisüsteemi) konteksti:</a:t>
            </a:r>
          </a:p>
          <a:p>
            <a:pPr marL="800100" lvl="1" indent="-342900">
              <a:lnSpc>
                <a:spcPct val="93000"/>
              </a:lnSpc>
              <a:buClr>
                <a:srgbClr val="0070C0"/>
              </a:buClr>
              <a:buSzPct val="100000"/>
              <a:buFont typeface="Arial" panose="020B0604020202020204" pitchFamily="34" charset="0"/>
              <a:buChar char="•"/>
            </a:pPr>
            <a:r>
              <a:rPr lang="et-EE" sz="2000" dirty="0" smtClean="0">
                <a:latin typeface="Roboto Regular" pitchFamily="2" charset="0"/>
                <a:ea typeface="Roboto Regular" pitchFamily="2" charset="0"/>
                <a:cs typeface="Arial" charset="0"/>
              </a:rPr>
              <a:t>Üldine madal pensionide tase – diferentseerimise võimalus on väiksem.</a:t>
            </a:r>
          </a:p>
          <a:p>
            <a:pPr marL="800100" lvl="1" indent="-342900">
              <a:lnSpc>
                <a:spcPct val="93000"/>
              </a:lnSpc>
              <a:buClr>
                <a:srgbClr val="0070C0"/>
              </a:buClr>
              <a:buSzPct val="100000"/>
              <a:buFont typeface="Arial" panose="020B0604020202020204" pitchFamily="34" charset="0"/>
              <a:buChar char="•"/>
            </a:pPr>
            <a:r>
              <a:rPr lang="et-EE" sz="2000" dirty="0" smtClean="0">
                <a:latin typeface="Roboto Regular" pitchFamily="2" charset="0"/>
                <a:ea typeface="Roboto Regular" pitchFamily="2" charset="0"/>
                <a:cs typeface="Arial" charset="0"/>
              </a:rPr>
              <a:t>Eesmärk on väärtustada ja motiveerida (puhtalt) töötamist.</a:t>
            </a:r>
          </a:p>
          <a:p>
            <a:pPr marL="800100" lvl="1" indent="-342900">
              <a:lnSpc>
                <a:spcPct val="93000"/>
              </a:lnSpc>
              <a:buClr>
                <a:srgbClr val="0070C0"/>
              </a:buClr>
              <a:buSzPct val="100000"/>
              <a:buFont typeface="Arial" panose="020B0604020202020204" pitchFamily="34" charset="0"/>
              <a:buChar char="•"/>
            </a:pPr>
            <a:r>
              <a:rPr lang="et-EE" sz="2000" dirty="0" smtClean="0">
                <a:latin typeface="Roboto Regular" pitchFamily="2" charset="0"/>
                <a:ea typeface="Roboto Regular" pitchFamily="2" charset="0"/>
                <a:cs typeface="Arial" charset="0"/>
              </a:rPr>
              <a:t>Kas ausad töötajad peaksid kinni maksma tulevikus (osaliselt) mustalt töötajate pensioni?</a:t>
            </a:r>
          </a:p>
          <a:p>
            <a:pPr marL="457200" lvl="2">
              <a:lnSpc>
                <a:spcPct val="93000"/>
              </a:lnSpc>
              <a:buClr>
                <a:srgbClr val="CC3300"/>
              </a:buClr>
              <a:buSzPct val="100000"/>
            </a:pPr>
            <a:endParaRPr lang="et-EE" sz="2000" dirty="0" smtClean="0">
              <a:latin typeface="Georgia" pitchFamily="18" charset="0"/>
              <a:cs typeface="Arial" charset="0"/>
            </a:endParaRPr>
          </a:p>
          <a:p>
            <a:pPr marL="0" lvl="2">
              <a:lnSpc>
                <a:spcPct val="93000"/>
              </a:lnSpc>
              <a:buClr>
                <a:srgbClr val="CC3300"/>
              </a:buClr>
              <a:buSzPct val="100000"/>
              <a:buFont typeface="Wingdings" pitchFamily="2" charset="2"/>
              <a:buChar char="§"/>
            </a:pPr>
            <a:endParaRPr lang="et-EE" sz="2000" b="0" dirty="0">
              <a:latin typeface="Georgia" pitchFamily="18" charset="0"/>
            </a:endParaRPr>
          </a:p>
        </p:txBody>
      </p:sp>
      <p:sp>
        <p:nvSpPr>
          <p:cNvPr id="6147" name="Rectangle 3"/>
          <p:cNvSpPr>
            <a:spLocks noGrp="1" noChangeArrowheads="1"/>
          </p:cNvSpPr>
          <p:nvPr>
            <p:ph type="title"/>
          </p:nvPr>
        </p:nvSpPr>
        <p:spPr>
          <a:xfrm>
            <a:off x="395536" y="45027"/>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Ebavõrdsus ühiskonnas</a:t>
            </a:r>
            <a:endParaRPr lang="en-GB" sz="3200"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2352675"/>
            <a:ext cx="8364537" cy="942975"/>
          </a:xfrm>
          <a:noFill/>
        </p:spPr>
        <p:txBody>
          <a:bodyPr lIns="90000" tIns="46800" rIns="90000" bIns="46800" anchor="b">
            <a:noAutofit/>
          </a:bodyPr>
          <a:lstStyle/>
          <a:p>
            <a:pPr algn="ct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6000" b="1" dirty="0" smtClean="0"/>
              <a:t>Pensioniiga</a:t>
            </a:r>
            <a:endParaRPr lang="en-GB" sz="6000"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251520" y="404664"/>
            <a:ext cx="8364537" cy="942975"/>
          </a:xfrm>
          <a:noFill/>
        </p:spPr>
        <p:txBody>
          <a:bodyPr lIns="90000" tIns="46800" rIns="90000" bIns="46800" anchor="b">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t-EE" sz="3200" b="1" dirty="0" smtClean="0"/>
              <a:t>Pensioniiga ja pensionil oleku aeg OECD-s</a:t>
            </a:r>
            <a:endParaRPr lang="en-GB" sz="3200" b="1" dirty="0" smtClean="0"/>
          </a:p>
        </p:txBody>
      </p:sp>
      <p:pic>
        <p:nvPicPr>
          <p:cNvPr id="4" name="Picture 3"/>
          <p:cNvPicPr/>
          <p:nvPr/>
        </p:nvPicPr>
        <p:blipFill>
          <a:blip r:embed="rId3" cstate="print"/>
          <a:srcRect/>
          <a:stretch>
            <a:fillRect/>
          </a:stretch>
        </p:blipFill>
        <p:spPr bwMode="auto">
          <a:xfrm>
            <a:off x="588644" y="2114550"/>
            <a:ext cx="7545705" cy="32099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28609</TotalTime>
  <Words>1311</Words>
  <Application>Microsoft Macintosh PowerPoint</Application>
  <PresentationFormat>On-screen Show (4:3)</PresentationFormat>
  <Paragraphs>276</Paragraphs>
  <Slides>38</Slides>
  <Notes>34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Presentation1</vt:lpstr>
      <vt:lpstr>Riikliku pensionikindlustuse jätkusuutlikkuse edendamine</vt:lpstr>
      <vt:lpstr>Senine protsess</vt:lpstr>
      <vt:lpstr>Adekvaatsusel vaatame kolme eesmärki</vt:lpstr>
      <vt:lpstr>Miinimumeesmärk</vt:lpstr>
      <vt:lpstr>Keskmise pensioni eesmärk</vt:lpstr>
      <vt:lpstr>Pensionide jaotuse eesmärk</vt:lpstr>
      <vt:lpstr>Ebavõrdsus ühiskonnas</vt:lpstr>
      <vt:lpstr>Pensioniiga</vt:lpstr>
      <vt:lpstr>Pensioniiga ja pensionil oleku aeg OECD-s</vt:lpstr>
      <vt:lpstr>Pensioniiga ja pensionil oleku aeg Eestis</vt:lpstr>
      <vt:lpstr>Pensioniiga praeguste reeglite alusel aastal 2053 ja oodatav eluiga 65-aastaselt 2053 (Eurostat)</vt:lpstr>
      <vt:lpstr>Tervelt elada jäänud aastad ja oodatav eluiga pensionieas</vt:lpstr>
      <vt:lpstr>Tervelt elada jäänud aastad sünnihetkel</vt:lpstr>
      <vt:lpstr>Pensioniea alternatiivid pärast 2026. aastat</vt:lpstr>
      <vt:lpstr>15 aasta reegli kasutamine?</vt:lpstr>
      <vt:lpstr>Oodatav eluiga pensioneas</vt:lpstr>
      <vt:lpstr>Rahvastiku suhe (18-pensioniiga/pensioniiga+)</vt:lpstr>
      <vt:lpstr>Mõju I samba tasakaalule</vt:lpstr>
      <vt:lpstr>Otsene  ja kaudne mõju pensioni/palga suhtele</vt:lpstr>
      <vt:lpstr>Pensionide jaotus</vt:lpstr>
      <vt:lpstr>Pensionide ebavõrdsus OECD riikides</vt:lpstr>
      <vt:lpstr>Kindlustusosakute kvintiilide suhe</vt:lpstr>
      <vt:lpstr>1/3 tööealistest töötab pidevalt täiskohaga</vt:lpstr>
      <vt:lpstr>PowerPoint Presentation</vt:lpstr>
      <vt:lpstr>Pensioni ja palga brutosuhe </vt:lpstr>
      <vt:lpstr>PowerPoint Presentation</vt:lpstr>
      <vt:lpstr>Pensionivalemi alternatiivid</vt:lpstr>
      <vt:lpstr>Mõju eelarvele</vt:lpstr>
      <vt:lpstr>Mõju asendusmäärale</vt:lpstr>
      <vt:lpstr>Kindlustusosakud asenduvad staažiosaga</vt:lpstr>
      <vt:lpstr>PowerPoint Presentation</vt:lpstr>
      <vt:lpstr>Baasosa 1,3 – aastahinne 0,7</vt:lpstr>
      <vt:lpstr>Paindlik pensioniiga</vt:lpstr>
      <vt:lpstr>Enne üldist pensioniiga pensionile minejad</vt:lpstr>
      <vt:lpstr>Üldine vanaduspensioniiga ja tegelik pensionilemineku iga, 2012 (Eurostat)</vt:lpstr>
      <vt:lpstr>Staažinõuded (MISSOC)</vt:lpstr>
      <vt:lpstr>Tööelu pikkus 2013. aastal (Eurostat)</vt:lpstr>
      <vt:lpstr>Pensioniindeks</vt:lpstr>
    </vt:vector>
  </TitlesOfParts>
  <Company>Sotsiaalministeerium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SKRK koosolek</dc:title>
  <dc:creator>Kristiina Rääk</dc:creator>
  <cp:lastModifiedBy>Mari Öö Sarv</cp:lastModifiedBy>
  <cp:revision>588</cp:revision>
  <cp:lastPrinted>2015-03-10T11:37:03Z</cp:lastPrinted>
  <dcterms:created xsi:type="dcterms:W3CDTF">2014-09-30T07:26:43Z</dcterms:created>
  <dcterms:modified xsi:type="dcterms:W3CDTF">2015-12-05T10:31:52Z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-1168643128</vt:i4>
  </property>
  <property fmtid="{D5CDD505-2E9C-101B-9397-08002B2CF9AE}" pid="3" name="_NewReviewCycle">
    <vt:lpwstr/>
  </property>
  <property fmtid="{D5CDD505-2E9C-101B-9397-08002B2CF9AE}" pid="4" name="_EmailSubject">
    <vt:lpwstr>kokkuvõte pensioniea ja pensionivalemi seminarist</vt:lpwstr>
  </property>
  <property fmtid="{D5CDD505-2E9C-101B-9397-08002B2CF9AE}" pid="5" name="_AuthorEmail">
    <vt:lpwstr>Kristiina.Selgis@sm.ee</vt:lpwstr>
  </property>
  <property fmtid="{D5CDD505-2E9C-101B-9397-08002B2CF9AE}" pid="6" name="_AuthorEmailDisplayName">
    <vt:lpwstr>Kristiina Selgis</vt:lpwstr>
  </property>
  <property fmtid="{D5CDD505-2E9C-101B-9397-08002B2CF9AE}" pid="7" name="_PreviousAdHocReviewCycleID">
    <vt:i4>1677767780</vt:i4>
  </property>
</Properties>
</file>