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8"/>
  </p:notesMasterIdLst>
  <p:handoutMasterIdLst>
    <p:handoutMasterId r:id="rId39"/>
  </p:handoutMasterIdLst>
  <p:sldIdLst>
    <p:sldId id="382" r:id="rId3"/>
    <p:sldId id="380" r:id="rId4"/>
    <p:sldId id="381" r:id="rId5"/>
    <p:sldId id="256" r:id="rId6"/>
    <p:sldId id="258" r:id="rId7"/>
    <p:sldId id="383" r:id="rId8"/>
    <p:sldId id="384" r:id="rId9"/>
    <p:sldId id="385" r:id="rId10"/>
    <p:sldId id="386" r:id="rId11"/>
    <p:sldId id="387" r:id="rId12"/>
    <p:sldId id="389" r:id="rId13"/>
    <p:sldId id="390" r:id="rId14"/>
    <p:sldId id="391" r:id="rId15"/>
    <p:sldId id="400" r:id="rId16"/>
    <p:sldId id="401" r:id="rId17"/>
    <p:sldId id="402" r:id="rId18"/>
    <p:sldId id="405" r:id="rId19"/>
    <p:sldId id="406" r:id="rId20"/>
    <p:sldId id="407" r:id="rId21"/>
    <p:sldId id="409" r:id="rId22"/>
    <p:sldId id="410" r:id="rId23"/>
    <p:sldId id="438" r:id="rId24"/>
    <p:sldId id="412" r:id="rId25"/>
    <p:sldId id="429" r:id="rId26"/>
    <p:sldId id="430" r:id="rId27"/>
    <p:sldId id="432" r:id="rId28"/>
    <p:sldId id="433" r:id="rId29"/>
    <p:sldId id="434" r:id="rId30"/>
    <p:sldId id="435" r:id="rId31"/>
    <p:sldId id="436" r:id="rId32"/>
    <p:sldId id="437" r:id="rId33"/>
    <p:sldId id="413" r:id="rId34"/>
    <p:sldId id="421" r:id="rId35"/>
    <p:sldId id="422" r:id="rId36"/>
    <p:sldId id="428" r:id="rId37"/>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D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eskmine laad 2 – rõh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49A556-7534-475D-9916-9B9572CDF6C7}" type="datetimeFigureOut">
              <a:rPr lang="et-EE" smtClean="0"/>
              <a:t>26.09.2017</a:t>
            </a:fld>
            <a:endParaRPr lang="et-EE"/>
          </a:p>
        </p:txBody>
      </p:sp>
      <p:sp>
        <p:nvSpPr>
          <p:cNvPr id="4" name="Jaluse kohatäid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5" name="Slaidinumbri kohatä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6A1946-9B78-4E37-B17F-1AB602F57335}" type="slidenum">
              <a:rPr lang="et-EE" smtClean="0"/>
              <a:t>‹#›</a:t>
            </a:fld>
            <a:endParaRPr lang="et-EE"/>
          </a:p>
        </p:txBody>
      </p:sp>
    </p:spTree>
    <p:extLst>
      <p:ext uri="{BB962C8B-B14F-4D97-AF65-F5344CB8AC3E}">
        <p14:creationId xmlns:p14="http://schemas.microsoft.com/office/powerpoint/2010/main" val="3689069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87F51B-2C5C-4269-B536-C2A8F649B79C}" type="datetimeFigureOut">
              <a:rPr lang="et-EE" smtClean="0"/>
              <a:t>26.09.2017</a:t>
            </a:fld>
            <a:endParaRPr lang="et-EE"/>
          </a:p>
        </p:txBody>
      </p:sp>
      <p:sp>
        <p:nvSpPr>
          <p:cNvPr id="4" name="Slaidi pildi kohatä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F5D63F-CC4F-4D1F-AE8C-A93F90B86DA5}" type="slidenum">
              <a:rPr lang="et-EE" smtClean="0"/>
              <a:t>‹#›</a:t>
            </a:fld>
            <a:endParaRPr lang="et-EE"/>
          </a:p>
        </p:txBody>
      </p:sp>
    </p:spTree>
    <p:extLst>
      <p:ext uri="{BB962C8B-B14F-4D97-AF65-F5344CB8AC3E}">
        <p14:creationId xmlns:p14="http://schemas.microsoft.com/office/powerpoint/2010/main" val="4201203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E9CBFFC-C536-4CE5-99A4-9FF1F2B519B4}" type="slidenum">
              <a:rPr kumimoji="0" lang="en-US" sz="1200" b="0" i="0" u="none" strike="noStrike" kern="1200" cap="none" spc="0" normalizeH="0" baseline="0" noProof="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a:lnSpc>
                <a:spcPct val="80000"/>
              </a:lnSpc>
            </a:pPr>
            <a:endParaRPr lang="en-US" sz="800" b="1" dirty="0"/>
          </a:p>
        </p:txBody>
      </p:sp>
    </p:spTree>
    <p:extLst>
      <p:ext uri="{BB962C8B-B14F-4D97-AF65-F5344CB8AC3E}">
        <p14:creationId xmlns:p14="http://schemas.microsoft.com/office/powerpoint/2010/main" val="226731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dirty="0"/>
              <a:t>Give Attendees a closer look at the control panel and how they can participate.  Text, animations and call outs may be adjusted to suit your training needs.</a:t>
            </a:r>
          </a:p>
          <a:p>
            <a:endParaRPr lang="en-US" dirty="0"/>
          </a:p>
          <a:p>
            <a:r>
              <a:rPr lang="en-US" b="1" dirty="0"/>
              <a:t>Notes on  slide performance:</a:t>
            </a:r>
          </a:p>
          <a:p>
            <a:pPr eaLnBrk="1" hangingPunct="1">
              <a:spcBef>
                <a:spcPct val="0"/>
              </a:spcBef>
            </a:pPr>
            <a:r>
              <a:rPr lang="en-US" dirty="0"/>
              <a:t>Click 1 – Expands the Control Panel</a:t>
            </a:r>
            <a:br>
              <a:rPr lang="en-US" dirty="0"/>
            </a:br>
            <a:r>
              <a:rPr lang="en-US" dirty="0"/>
              <a:t>Click </a:t>
            </a:r>
            <a:r>
              <a:rPr lang="et-EE" dirty="0"/>
              <a:t>2</a:t>
            </a:r>
            <a:r>
              <a:rPr lang="en-US" dirty="0"/>
              <a:t> – Highlights Chat pane</a:t>
            </a:r>
            <a:endParaRPr lang="et-EE" dirty="0"/>
          </a:p>
          <a:p>
            <a:r>
              <a:rPr lang="et-EE" dirty="0" err="1"/>
              <a:t>Click</a:t>
            </a:r>
            <a:r>
              <a:rPr lang="et-EE" dirty="0"/>
              <a:t> 3 – </a:t>
            </a:r>
            <a:r>
              <a:rPr lang="et-EE" dirty="0" err="1"/>
              <a:t>Highlights</a:t>
            </a:r>
            <a:r>
              <a:rPr lang="et-EE" dirty="0"/>
              <a:t> </a:t>
            </a:r>
            <a:r>
              <a:rPr lang="et-EE" dirty="0" err="1"/>
              <a:t>Materials</a:t>
            </a:r>
            <a:r>
              <a:rPr lang="et-EE" dirty="0"/>
              <a:t> pane</a:t>
            </a:r>
          </a:p>
          <a:p>
            <a:pPr marL="0" marR="0" indent="0" algn="l" defTabSz="914400" rtl="0" eaLnBrk="1" fontAlgn="auto" latinLnBrk="0" hangingPunct="1">
              <a:lnSpc>
                <a:spcPct val="100000"/>
              </a:lnSpc>
              <a:spcBef>
                <a:spcPts val="0"/>
              </a:spcBef>
              <a:spcAft>
                <a:spcPts val="0"/>
              </a:spcAft>
              <a:buClrTx/>
              <a:buSzTx/>
              <a:buFontTx/>
              <a:buNone/>
              <a:tabLst/>
              <a:defRPr/>
            </a:pPr>
            <a:r>
              <a:rPr lang="et-EE" dirty="0" err="1"/>
              <a:t>Click</a:t>
            </a:r>
            <a:r>
              <a:rPr lang="et-EE" dirty="0"/>
              <a:t> 4 – </a:t>
            </a:r>
            <a:r>
              <a:rPr lang="et-EE" dirty="0" err="1"/>
              <a:t>Highlights</a:t>
            </a:r>
            <a:r>
              <a:rPr lang="et-EE" dirty="0"/>
              <a:t> </a:t>
            </a:r>
            <a:r>
              <a:rPr lang="et-EE" dirty="0" err="1"/>
              <a:t>slide</a:t>
            </a:r>
            <a:r>
              <a:rPr lang="et-EE" dirty="0"/>
              <a:t> </a:t>
            </a:r>
            <a:r>
              <a:rPr lang="et-EE" dirty="0" err="1"/>
              <a:t>handling</a:t>
            </a:r>
            <a:r>
              <a:rPr lang="et-EE" dirty="0"/>
              <a:t> </a:t>
            </a:r>
            <a:r>
              <a:rPr lang="et-EE" dirty="0" err="1"/>
              <a:t>control</a:t>
            </a:r>
            <a:endParaRPr lang="et-EE" dirty="0"/>
          </a:p>
          <a:p>
            <a:r>
              <a:rPr lang="en-US" dirty="0"/>
              <a:t>Click 5 – Highlights muting control</a:t>
            </a:r>
          </a:p>
          <a:p>
            <a:r>
              <a:rPr lang="en-US" dirty="0"/>
              <a:t>Click 6 – Muting control goes gray to show muted</a:t>
            </a:r>
          </a:p>
        </p:txBody>
      </p:sp>
      <p:sp>
        <p:nvSpPr>
          <p:cNvPr id="43012" name="Slide Number Placeholder 3"/>
          <p:cNvSpPr>
            <a:spLocks noGrp="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E4015E-4DF5-4AE7-ABBA-E9E273F4F313}" type="slidenum">
              <a:rPr kumimoji="0" lang="en-US" sz="1200" b="0" i="0" u="none" strike="noStrike" kern="1200" cap="none" spc="0" normalizeH="0" baseline="0" noProof="0">
                <a:ln>
                  <a:noFill/>
                </a:ln>
                <a:solidFill>
                  <a:srgbClr val="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Calibri"/>
              <a:ea typeface="+mn-ea"/>
              <a:cs typeface="+mn-cs"/>
            </a:endParaRPr>
          </a:p>
        </p:txBody>
      </p:sp>
    </p:spTree>
    <p:extLst>
      <p:ext uri="{BB962C8B-B14F-4D97-AF65-F5344CB8AC3E}">
        <p14:creationId xmlns:p14="http://schemas.microsoft.com/office/powerpoint/2010/main" val="2289695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itelslaid">
    <p:bg>
      <p:bgPr>
        <a:solidFill>
          <a:srgbClr val="003DA5"/>
        </a:solidFill>
        <a:effectLst/>
      </p:bgPr>
    </p:bg>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2093037"/>
            <a:ext cx="9144000" cy="2387600"/>
          </a:xfrm>
        </p:spPr>
        <p:txBody>
          <a:bodyPr anchor="b"/>
          <a:lstStyle>
            <a:lvl1pPr algn="ctr">
              <a:defRPr sz="6000"/>
            </a:lvl1pPr>
          </a:lstStyle>
          <a:p>
            <a:r>
              <a:rPr lang="et-EE" dirty="0"/>
              <a:t>Muutke pealkirja laadi</a:t>
            </a:r>
          </a:p>
        </p:txBody>
      </p:sp>
      <p:sp>
        <p:nvSpPr>
          <p:cNvPr id="4" name="Kuupäeva kohatäide 3"/>
          <p:cNvSpPr>
            <a:spLocks noGrp="1"/>
          </p:cNvSpPr>
          <p:nvPr>
            <p:ph type="dt" sz="half" idx="10"/>
          </p:nvPr>
        </p:nvSpPr>
        <p:spPr>
          <a:xfrm>
            <a:off x="838200" y="6356350"/>
            <a:ext cx="2743200" cy="365125"/>
          </a:xfrm>
          <a:prstGeom prst="rect">
            <a:avLst/>
          </a:prstGeom>
        </p:spPr>
        <p:txBody>
          <a:bodyPr/>
          <a:lstStyle/>
          <a:p>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168C646-B11A-40D6-A769-78A4CEAAB1B7}" type="slidenum">
              <a:rPr lang="et-EE" smtClean="0"/>
              <a:t>‹#›</a:t>
            </a:fld>
            <a:endParaRPr lang="et-EE"/>
          </a:p>
        </p:txBody>
      </p:sp>
      <p:sp>
        <p:nvSpPr>
          <p:cNvPr id="9" name="Pildi kohatäide 8"/>
          <p:cNvSpPr>
            <a:spLocks noGrp="1"/>
          </p:cNvSpPr>
          <p:nvPr>
            <p:ph type="pic" sz="quarter" idx="13"/>
          </p:nvPr>
        </p:nvSpPr>
        <p:spPr>
          <a:xfrm>
            <a:off x="1524000" y="647700"/>
            <a:ext cx="3484563" cy="1166813"/>
          </a:xfrm>
        </p:spPr>
        <p:txBody>
          <a:bodyPr/>
          <a:lstStyle>
            <a:lvl1pPr marL="0" indent="0">
              <a:buNone/>
              <a:defRPr/>
            </a:lvl1pPr>
          </a:lstStyle>
          <a:p>
            <a:endParaRPr lang="et-EE" dirty="0"/>
          </a:p>
        </p:txBody>
      </p:sp>
    </p:spTree>
    <p:extLst>
      <p:ext uri="{BB962C8B-B14F-4D97-AF65-F5344CB8AC3E}">
        <p14:creationId xmlns:p14="http://schemas.microsoft.com/office/powerpoint/2010/main" val="3474989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Vertikaalteksti kohatäide 2"/>
          <p:cNvSpPr>
            <a:spLocks noGrp="1"/>
          </p:cNvSpPr>
          <p:nvPr>
            <p:ph type="body" orient="vert" idx="1"/>
          </p:nvPr>
        </p:nvSpPr>
        <p:spPr/>
        <p:txBody>
          <a:bodyPr vert="eaVert"/>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a:xfrm>
            <a:off x="838200" y="6356350"/>
            <a:ext cx="2743200" cy="365125"/>
          </a:xfrm>
          <a:prstGeom prst="rect">
            <a:avLst/>
          </a:prstGeom>
        </p:spPr>
        <p:txBody>
          <a:bodyPr/>
          <a:lstStyle/>
          <a:p>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3099783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kaaltiitel 1"/>
          <p:cNvSpPr>
            <a:spLocks noGrp="1"/>
          </p:cNvSpPr>
          <p:nvPr>
            <p:ph type="title" orient="vert"/>
          </p:nvPr>
        </p:nvSpPr>
        <p:spPr>
          <a:xfrm>
            <a:off x="8724900" y="365125"/>
            <a:ext cx="2628900" cy="5811838"/>
          </a:xfrm>
        </p:spPr>
        <p:txBody>
          <a:bodyPr vert="eaVert"/>
          <a:lstStyle/>
          <a:p>
            <a:r>
              <a:rPr lang="et-EE"/>
              <a:t>Muutke pealkirja laadi</a:t>
            </a:r>
          </a:p>
        </p:txBody>
      </p:sp>
      <p:sp>
        <p:nvSpPr>
          <p:cNvPr id="3" name="Vertikaalteksti kohatäide 2"/>
          <p:cNvSpPr>
            <a:spLocks noGrp="1"/>
          </p:cNvSpPr>
          <p:nvPr>
            <p:ph type="body" orient="vert" idx="1"/>
          </p:nvPr>
        </p:nvSpPr>
        <p:spPr>
          <a:xfrm>
            <a:off x="838200" y="365125"/>
            <a:ext cx="7734300" cy="5811838"/>
          </a:xfrm>
        </p:spPr>
        <p:txBody>
          <a:bodyPr vert="eaVert"/>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4" name="Kuupäeva kohatäide 3"/>
          <p:cNvSpPr>
            <a:spLocks noGrp="1"/>
          </p:cNvSpPr>
          <p:nvPr>
            <p:ph type="dt" sz="half" idx="10"/>
          </p:nvPr>
        </p:nvSpPr>
        <p:spPr>
          <a:xfrm>
            <a:off x="838200" y="6356350"/>
            <a:ext cx="2743200" cy="365125"/>
          </a:xfrm>
          <a:prstGeom prst="rect">
            <a:avLst/>
          </a:prstGeom>
        </p:spPr>
        <p:txBody>
          <a:bodyPr/>
          <a:lstStyle/>
          <a:p>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10874816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lvl1pPr algn="ctr">
              <a:defRPr b="1" i="0" baseline="0">
                <a:solidFill>
                  <a:srgbClr val="C00000"/>
                </a:solidFill>
              </a:defRPr>
            </a:lvl1pPr>
          </a:lstStyle>
          <a:p>
            <a:r>
              <a:rPr lang="en-US" dirty="0"/>
              <a:t>Click to edit Master title style</a:t>
            </a:r>
          </a:p>
        </p:txBody>
      </p:sp>
      <p:sp>
        <p:nvSpPr>
          <p:cNvPr id="3" name="Subtitle 2"/>
          <p:cNvSpPr>
            <a:spLocks noGrp="1"/>
          </p:cNvSpPr>
          <p:nvPr>
            <p:ph type="subTitle" idx="1"/>
          </p:nvPr>
        </p:nvSpPr>
        <p:spPr>
          <a:xfrm>
            <a:off x="952464" y="3571878"/>
            <a:ext cx="10382323" cy="1752600"/>
          </a:xfrm>
        </p:spPr>
        <p:txBody>
          <a:bodyPr/>
          <a:lstStyle>
            <a:lvl1pPr marL="0" indent="0" algn="ctr">
              <a:buNone/>
              <a:defRPr>
                <a:solidFill>
                  <a:srgbClr val="002060"/>
                </a:solidFill>
              </a:defRPr>
            </a:lvl1pPr>
            <a:lvl2pPr marL="457106" indent="0" algn="ctr">
              <a:buNone/>
              <a:defRPr>
                <a:solidFill>
                  <a:schemeClr val="tx1">
                    <a:tint val="75000"/>
                  </a:schemeClr>
                </a:solidFill>
              </a:defRPr>
            </a:lvl2pPr>
            <a:lvl3pPr marL="914210" indent="0" algn="ctr">
              <a:buNone/>
              <a:defRPr>
                <a:solidFill>
                  <a:schemeClr val="tx1">
                    <a:tint val="75000"/>
                  </a:schemeClr>
                </a:solidFill>
              </a:defRPr>
            </a:lvl3pPr>
            <a:lvl4pPr marL="1371316" indent="0" algn="ctr">
              <a:buNone/>
              <a:defRPr>
                <a:solidFill>
                  <a:schemeClr val="tx1">
                    <a:tint val="75000"/>
                  </a:schemeClr>
                </a:solidFill>
              </a:defRPr>
            </a:lvl4pPr>
            <a:lvl5pPr marL="1828421" indent="0" algn="ctr">
              <a:buNone/>
              <a:defRPr>
                <a:solidFill>
                  <a:schemeClr val="tx1">
                    <a:tint val="75000"/>
                  </a:schemeClr>
                </a:solidFill>
              </a:defRPr>
            </a:lvl5pPr>
            <a:lvl6pPr marL="2285526" indent="0" algn="ctr">
              <a:buNone/>
              <a:defRPr>
                <a:solidFill>
                  <a:schemeClr val="tx1">
                    <a:tint val="75000"/>
                  </a:schemeClr>
                </a:solidFill>
              </a:defRPr>
            </a:lvl6pPr>
            <a:lvl7pPr marL="2742630" indent="0" algn="ctr">
              <a:buNone/>
              <a:defRPr>
                <a:solidFill>
                  <a:schemeClr val="tx1">
                    <a:tint val="75000"/>
                  </a:schemeClr>
                </a:solidFill>
              </a:defRPr>
            </a:lvl7pPr>
            <a:lvl8pPr marL="3199736" indent="0" algn="ctr">
              <a:buNone/>
              <a:defRPr>
                <a:solidFill>
                  <a:schemeClr val="tx1">
                    <a:tint val="75000"/>
                  </a:schemeClr>
                </a:solidFill>
              </a:defRPr>
            </a:lvl8pPr>
            <a:lvl9pPr marL="3656841" indent="0" algn="ctr">
              <a:buNone/>
              <a:defRPr>
                <a:solidFill>
                  <a:schemeClr val="tx1">
                    <a:tint val="75000"/>
                  </a:schemeClr>
                </a:solidFill>
              </a:defRPr>
            </a:lvl9pPr>
          </a:lstStyle>
          <a:p>
            <a:r>
              <a:rPr lang="en-US" dirty="0"/>
              <a:t>Click to edit Master subtitle style</a:t>
            </a:r>
          </a:p>
        </p:txBody>
      </p:sp>
      <p:sp>
        <p:nvSpPr>
          <p:cNvPr id="5" name="Footer Placeholder 4"/>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4400403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baseline="0">
                <a:solidFill>
                  <a:srgbClr val="C00000"/>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chemeClr val="tx2"/>
                </a:solidFill>
              </a:defRPr>
            </a:lvl1pPr>
            <a:lvl2pPr>
              <a:defRPr>
                <a:solidFill>
                  <a:schemeClr val="tx2"/>
                </a:solidFill>
              </a:defRPr>
            </a:lvl2pPr>
            <a:lvl3pPr>
              <a:defRPr>
                <a:solidFill>
                  <a:schemeClr val="tx2"/>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976944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6"/>
            <a:ext cx="10363200" cy="1500187"/>
          </a:xfrm>
        </p:spPr>
        <p:txBody>
          <a:bodyPr anchor="b"/>
          <a:lstStyle>
            <a:lvl1pPr marL="0" indent="0">
              <a:buNone/>
              <a:defRPr sz="2000">
                <a:solidFill>
                  <a:schemeClr val="tx1">
                    <a:tint val="75000"/>
                  </a:schemeClr>
                </a:solidFill>
              </a:defRPr>
            </a:lvl1pPr>
            <a:lvl2pPr marL="457106" indent="0">
              <a:buNone/>
              <a:defRPr sz="1800">
                <a:solidFill>
                  <a:schemeClr val="tx1">
                    <a:tint val="75000"/>
                  </a:schemeClr>
                </a:solidFill>
              </a:defRPr>
            </a:lvl2pPr>
            <a:lvl3pPr marL="914210" indent="0">
              <a:buNone/>
              <a:defRPr sz="1600">
                <a:solidFill>
                  <a:schemeClr val="tx1">
                    <a:tint val="75000"/>
                  </a:schemeClr>
                </a:solidFill>
              </a:defRPr>
            </a:lvl3pPr>
            <a:lvl4pPr marL="1371316" indent="0">
              <a:buNone/>
              <a:defRPr sz="1400">
                <a:solidFill>
                  <a:schemeClr val="tx1">
                    <a:tint val="75000"/>
                  </a:schemeClr>
                </a:solidFill>
              </a:defRPr>
            </a:lvl4pPr>
            <a:lvl5pPr marL="1828421" indent="0">
              <a:buNone/>
              <a:defRPr sz="1400">
                <a:solidFill>
                  <a:schemeClr val="tx1">
                    <a:tint val="75000"/>
                  </a:schemeClr>
                </a:solidFill>
              </a:defRPr>
            </a:lvl5pPr>
            <a:lvl6pPr marL="2285526" indent="0">
              <a:buNone/>
              <a:defRPr sz="1400">
                <a:solidFill>
                  <a:schemeClr val="tx1">
                    <a:tint val="75000"/>
                  </a:schemeClr>
                </a:solidFill>
              </a:defRPr>
            </a:lvl6pPr>
            <a:lvl7pPr marL="2742630" indent="0">
              <a:buNone/>
              <a:defRPr sz="1400">
                <a:solidFill>
                  <a:schemeClr val="tx1">
                    <a:tint val="75000"/>
                  </a:schemeClr>
                </a:solidFill>
              </a:defRPr>
            </a:lvl7pPr>
            <a:lvl8pPr marL="3199736" indent="0">
              <a:buNone/>
              <a:defRPr sz="1400">
                <a:solidFill>
                  <a:schemeClr val="tx1">
                    <a:tint val="75000"/>
                  </a:schemeClr>
                </a:solidFill>
              </a:defRPr>
            </a:lvl8pPr>
            <a:lvl9pPr marL="3656841"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31573944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114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114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1881312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4"/>
            <a:ext cx="5386917" cy="639762"/>
          </a:xfrm>
        </p:spPr>
        <p:txBody>
          <a:bodyPr anchor="b"/>
          <a:lstStyle>
            <a:lvl1pPr marL="0" indent="0">
              <a:buNone/>
              <a:defRPr sz="2400" b="1"/>
            </a:lvl1pPr>
            <a:lvl2pPr marL="457106" indent="0">
              <a:buNone/>
              <a:defRPr sz="2000" b="1"/>
            </a:lvl2pPr>
            <a:lvl3pPr marL="914210" indent="0">
              <a:buNone/>
              <a:defRPr sz="1800" b="1"/>
            </a:lvl3pPr>
            <a:lvl4pPr marL="1371316" indent="0">
              <a:buNone/>
              <a:defRPr sz="1600" b="1"/>
            </a:lvl4pPr>
            <a:lvl5pPr marL="1828421" indent="0">
              <a:buNone/>
              <a:defRPr sz="1600" b="1"/>
            </a:lvl5pPr>
            <a:lvl6pPr marL="2285526" indent="0">
              <a:buNone/>
              <a:defRPr sz="1600" b="1"/>
            </a:lvl6pPr>
            <a:lvl7pPr marL="2742630" indent="0">
              <a:buNone/>
              <a:defRPr sz="1600" b="1"/>
            </a:lvl7pPr>
            <a:lvl8pPr marL="3199736" indent="0">
              <a:buNone/>
              <a:defRPr sz="1600" b="1"/>
            </a:lvl8pPr>
            <a:lvl9pPr marL="3656841"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6"/>
            <a:ext cx="5386917" cy="35401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4"/>
            <a:ext cx="5389033" cy="639762"/>
          </a:xfrm>
        </p:spPr>
        <p:txBody>
          <a:bodyPr anchor="b"/>
          <a:lstStyle>
            <a:lvl1pPr marL="0" indent="0">
              <a:buNone/>
              <a:defRPr sz="2400" b="1"/>
            </a:lvl1pPr>
            <a:lvl2pPr marL="457106" indent="0">
              <a:buNone/>
              <a:defRPr sz="2000" b="1"/>
            </a:lvl2pPr>
            <a:lvl3pPr marL="914210" indent="0">
              <a:buNone/>
              <a:defRPr sz="1800" b="1"/>
            </a:lvl3pPr>
            <a:lvl4pPr marL="1371316" indent="0">
              <a:buNone/>
              <a:defRPr sz="1600" b="1"/>
            </a:lvl4pPr>
            <a:lvl5pPr marL="1828421" indent="0">
              <a:buNone/>
              <a:defRPr sz="1600" b="1"/>
            </a:lvl5pPr>
            <a:lvl6pPr marL="2285526" indent="0">
              <a:buNone/>
              <a:defRPr sz="1600" b="1"/>
            </a:lvl6pPr>
            <a:lvl7pPr marL="2742630" indent="0">
              <a:buNone/>
              <a:defRPr sz="1600" b="1"/>
            </a:lvl7pPr>
            <a:lvl8pPr marL="3199736" indent="0">
              <a:buNone/>
              <a:defRPr sz="1600" b="1"/>
            </a:lvl8pPr>
            <a:lvl9pPr marL="3656841"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6"/>
            <a:ext cx="5389033" cy="354014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30801867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8519664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598251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6" y="273051"/>
            <a:ext cx="6815667" cy="54419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1"/>
            <a:ext cx="4011084" cy="4279916"/>
          </a:xfrm>
        </p:spPr>
        <p:txBody>
          <a:bodyPr/>
          <a:lstStyle>
            <a:lvl1pPr marL="0" indent="0">
              <a:buNone/>
              <a:defRPr sz="1400"/>
            </a:lvl1pPr>
            <a:lvl2pPr marL="457106" indent="0">
              <a:buNone/>
              <a:defRPr sz="1200"/>
            </a:lvl2pPr>
            <a:lvl3pPr marL="914210" indent="0">
              <a:buNone/>
              <a:defRPr sz="1000"/>
            </a:lvl3pPr>
            <a:lvl4pPr marL="1371316" indent="0">
              <a:buNone/>
              <a:defRPr sz="900"/>
            </a:lvl4pPr>
            <a:lvl5pPr marL="1828421" indent="0">
              <a:buNone/>
              <a:defRPr sz="900"/>
            </a:lvl5pPr>
            <a:lvl6pPr marL="2285526" indent="0">
              <a:buNone/>
              <a:defRPr sz="900"/>
            </a:lvl6pPr>
            <a:lvl7pPr marL="2742630" indent="0">
              <a:buNone/>
              <a:defRPr sz="900"/>
            </a:lvl7pPr>
            <a:lvl8pPr marL="3199736" indent="0">
              <a:buNone/>
              <a:defRPr sz="900"/>
            </a:lvl8pPr>
            <a:lvl9pPr marL="3656841"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180375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Muutke pealkirja laadi</a:t>
            </a:r>
          </a:p>
        </p:txBody>
      </p:sp>
      <p:sp>
        <p:nvSpPr>
          <p:cNvPr id="3" name="Sisu kohatäide 2"/>
          <p:cNvSpPr>
            <a:spLocks noGrp="1"/>
          </p:cNvSpPr>
          <p:nvPr>
            <p:ph idx="1"/>
          </p:nvPr>
        </p:nvSpPr>
        <p:spPr>
          <a:xfrm>
            <a:off x="838200" y="1825625"/>
            <a:ext cx="10515600" cy="4351338"/>
          </a:xfrm>
        </p:spPr>
        <p:txBody>
          <a:bodyPr/>
          <a:lstStyle>
            <a:lvl1pPr>
              <a:defRPr>
                <a:solidFill>
                  <a:schemeClr val="bg2">
                    <a:lumMod val="10000"/>
                  </a:schemeClr>
                </a:solidFill>
              </a:defRPr>
            </a:lvl1pPr>
            <a:lvl2pPr>
              <a:defRPr>
                <a:solidFill>
                  <a:schemeClr val="bg2">
                    <a:lumMod val="10000"/>
                  </a:schemeClr>
                </a:solidFill>
              </a:defRPr>
            </a:lvl2pPr>
            <a:lvl3pPr>
              <a:defRPr>
                <a:solidFill>
                  <a:schemeClr val="bg2">
                    <a:lumMod val="10000"/>
                  </a:schemeClr>
                </a:solidFill>
              </a:defRPr>
            </a:lvl3pPr>
            <a:lvl4pPr>
              <a:defRPr>
                <a:solidFill>
                  <a:schemeClr val="bg2">
                    <a:lumMod val="10000"/>
                  </a:schemeClr>
                </a:solidFill>
              </a:defRPr>
            </a:lvl4pPr>
            <a:lvl5pPr>
              <a:defRPr>
                <a:solidFill>
                  <a:schemeClr val="bg2">
                    <a:lumMod val="10000"/>
                  </a:schemeClr>
                </a:solidFill>
              </a:defRPr>
            </a:lvl5pPr>
          </a:lstStyle>
          <a:p>
            <a:pPr lvl="0"/>
            <a:r>
              <a:rPr lang="et-EE" dirty="0"/>
              <a:t>Redigeeri juhtslaidi tekstilaade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5" name="Jaluse kohatäide 4"/>
          <p:cNvSpPr>
            <a:spLocks noGrp="1"/>
          </p:cNvSpPr>
          <p:nvPr>
            <p:ph type="ftr" sz="quarter" idx="11"/>
          </p:nvPr>
        </p:nvSpPr>
        <p:spPr>
          <a:xfrm>
            <a:off x="0" y="6176963"/>
            <a:ext cx="12192000" cy="681037"/>
          </a:xfrm>
          <a:solidFill>
            <a:srgbClr val="003DA5"/>
          </a:solidFill>
        </p:spPr>
        <p:txBody>
          <a:bodyPr/>
          <a:lstStyle/>
          <a:p>
            <a:endParaRPr lang="et-EE" dirty="0"/>
          </a:p>
        </p:txBody>
      </p:sp>
      <p:sp>
        <p:nvSpPr>
          <p:cNvPr id="6" name="Slaidinumbri kohatäide 5"/>
          <p:cNvSpPr>
            <a:spLocks noGrp="1"/>
          </p:cNvSpPr>
          <p:nvPr>
            <p:ph type="sldNum" sz="quarter" idx="12"/>
          </p:nvPr>
        </p:nvSpPr>
        <p:spPr>
          <a:xfrm>
            <a:off x="10691446" y="6356350"/>
            <a:ext cx="662354" cy="365125"/>
          </a:xfrm>
        </p:spPr>
        <p:txBody>
          <a:bodyPr/>
          <a:lstStyle/>
          <a:p>
            <a:fld id="{A168C646-B11A-40D6-A769-78A4CEAAB1B7}" type="slidenum">
              <a:rPr lang="et-EE" smtClean="0"/>
              <a:t>‹#›</a:t>
            </a:fld>
            <a:endParaRPr lang="et-EE"/>
          </a:p>
        </p:txBody>
      </p:sp>
      <p:pic>
        <p:nvPicPr>
          <p:cNvPr id="7" name="Pilt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295220"/>
            <a:ext cx="2260716" cy="444523"/>
          </a:xfrm>
          <a:prstGeom prst="rect">
            <a:avLst/>
          </a:prstGeom>
        </p:spPr>
      </p:pic>
    </p:spTree>
    <p:extLst>
      <p:ext uri="{BB962C8B-B14F-4D97-AF65-F5344CB8AC3E}">
        <p14:creationId xmlns:p14="http://schemas.microsoft.com/office/powerpoint/2010/main" val="20801146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06" indent="0">
              <a:buNone/>
              <a:defRPr sz="2800"/>
            </a:lvl2pPr>
            <a:lvl3pPr marL="914210" indent="0">
              <a:buNone/>
              <a:defRPr sz="2400"/>
            </a:lvl3pPr>
            <a:lvl4pPr marL="1371316" indent="0">
              <a:buNone/>
              <a:defRPr sz="2000"/>
            </a:lvl4pPr>
            <a:lvl5pPr marL="1828421" indent="0">
              <a:buNone/>
              <a:defRPr sz="2000"/>
            </a:lvl5pPr>
            <a:lvl6pPr marL="2285526" indent="0">
              <a:buNone/>
              <a:defRPr sz="2000"/>
            </a:lvl6pPr>
            <a:lvl7pPr marL="2742630" indent="0">
              <a:buNone/>
              <a:defRPr sz="2000"/>
            </a:lvl7pPr>
            <a:lvl8pPr marL="3199736" indent="0">
              <a:buNone/>
              <a:defRPr sz="2000"/>
            </a:lvl8pPr>
            <a:lvl9pPr marL="3656841"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106" indent="0">
              <a:buNone/>
              <a:defRPr sz="1200"/>
            </a:lvl2pPr>
            <a:lvl3pPr marL="914210" indent="0">
              <a:buNone/>
              <a:defRPr sz="1000"/>
            </a:lvl3pPr>
            <a:lvl4pPr marL="1371316" indent="0">
              <a:buNone/>
              <a:defRPr sz="900"/>
            </a:lvl4pPr>
            <a:lvl5pPr marL="1828421" indent="0">
              <a:buNone/>
              <a:defRPr sz="900"/>
            </a:lvl5pPr>
            <a:lvl6pPr marL="2285526" indent="0">
              <a:buNone/>
              <a:defRPr sz="900"/>
            </a:lvl6pPr>
            <a:lvl7pPr marL="2742630" indent="0">
              <a:buNone/>
              <a:defRPr sz="900"/>
            </a:lvl7pPr>
            <a:lvl8pPr marL="3199736" indent="0">
              <a:buNone/>
              <a:defRPr sz="900"/>
            </a:lvl8pPr>
            <a:lvl9pPr marL="3656841"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7286449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1563525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4641"/>
            <a:ext cx="2743200" cy="544037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44037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solidFill>
                <a:srgbClr val="000000"/>
              </a:solidFill>
            </a:endParaRPr>
          </a:p>
        </p:txBody>
      </p:sp>
    </p:spTree>
    <p:extLst>
      <p:ext uri="{BB962C8B-B14F-4D97-AF65-F5344CB8AC3E}">
        <p14:creationId xmlns:p14="http://schemas.microsoft.com/office/powerpoint/2010/main" val="11897294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Tiitelslaid">
    <p:bg>
      <p:bgPr>
        <a:solidFill>
          <a:srgbClr val="003DA5"/>
        </a:solidFill>
        <a:effectLst/>
      </p:bgPr>
    </p:bg>
    <p:spTree>
      <p:nvGrpSpPr>
        <p:cNvPr id="1" name=""/>
        <p:cNvGrpSpPr/>
        <p:nvPr/>
      </p:nvGrpSpPr>
      <p:grpSpPr>
        <a:xfrm>
          <a:off x="0" y="0"/>
          <a:ext cx="0" cy="0"/>
          <a:chOff x="0" y="0"/>
          <a:chExt cx="0" cy="0"/>
        </a:xfrm>
      </p:grpSpPr>
      <p:sp>
        <p:nvSpPr>
          <p:cNvPr id="2" name="Pealkiri 1"/>
          <p:cNvSpPr>
            <a:spLocks noGrp="1"/>
          </p:cNvSpPr>
          <p:nvPr>
            <p:ph type="ctrTitle"/>
          </p:nvPr>
        </p:nvSpPr>
        <p:spPr>
          <a:xfrm>
            <a:off x="1524000" y="2093037"/>
            <a:ext cx="9144000" cy="2387600"/>
          </a:xfrm>
        </p:spPr>
        <p:txBody>
          <a:bodyPr anchor="b"/>
          <a:lstStyle>
            <a:lvl1pPr algn="ctr">
              <a:defRPr sz="6000"/>
            </a:lvl1pPr>
          </a:lstStyle>
          <a:p>
            <a:r>
              <a:rPr lang="et-EE" dirty="0"/>
              <a:t>Muutke pealkirja laadi</a:t>
            </a:r>
          </a:p>
        </p:txBody>
      </p:sp>
      <p:sp>
        <p:nvSpPr>
          <p:cNvPr id="4" name="Kuupäeva kohatäide 3"/>
          <p:cNvSpPr>
            <a:spLocks noGrp="1"/>
          </p:cNvSpPr>
          <p:nvPr>
            <p:ph type="dt" sz="half" idx="10"/>
          </p:nvPr>
        </p:nvSpPr>
        <p:spPr>
          <a:xfrm>
            <a:off x="838200" y="6356350"/>
            <a:ext cx="2743200" cy="3651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t-EE" sz="1800" b="0" i="0" u="none" strike="noStrike" kern="1200" cap="none" spc="0" normalizeH="0" baseline="0" noProof="0">
              <a:ln>
                <a:noFill/>
              </a:ln>
              <a:solidFill>
                <a:srgbClr val="003DA5"/>
              </a:solidFill>
              <a:effectLst/>
              <a:uLnTx/>
              <a:uFillTx/>
              <a:latin typeface="Calibri" panose="020F0502020204030204"/>
              <a:ea typeface="+mn-ea"/>
              <a:cs typeface="+mn-cs"/>
            </a:endParaRPr>
          </a:p>
        </p:txBody>
      </p:sp>
      <p:sp>
        <p:nvSpPr>
          <p:cNvPr id="5" name="Jaluse kohatäid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a:ln>
                <a:noFill/>
              </a:ln>
              <a:solidFill>
                <a:srgbClr val="003DA5">
                  <a:tint val="75000"/>
                </a:srgbClr>
              </a:solidFill>
              <a:effectLst/>
              <a:uLnTx/>
              <a:uFillTx/>
              <a:latin typeface="Calibri" panose="020F0502020204030204"/>
              <a:ea typeface="+mn-ea"/>
              <a:cs typeface="+mn-cs"/>
            </a:endParaRPr>
          </a:p>
        </p:txBody>
      </p:sp>
      <p:sp>
        <p:nvSpPr>
          <p:cNvPr id="6" name="Slaidinumbri kohatäide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68C646-B11A-40D6-A769-78A4CEAAB1B7}" type="slidenum">
              <a:rPr kumimoji="0" lang="et-EE" sz="1200" b="0" i="0" u="none" strike="noStrike" kern="1200" cap="none" spc="0" normalizeH="0" baseline="0" noProof="0" smtClean="0">
                <a:ln>
                  <a:noFill/>
                </a:ln>
                <a:solidFill>
                  <a:srgbClr val="003DA5">
                    <a:tint val="75000"/>
                  </a:srgb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t-EE" sz="1200" b="0" i="0" u="none" strike="noStrike" kern="1200" cap="none" spc="0" normalizeH="0" baseline="0" noProof="0">
              <a:ln>
                <a:noFill/>
              </a:ln>
              <a:solidFill>
                <a:srgbClr val="003DA5">
                  <a:tint val="75000"/>
                </a:srgbClr>
              </a:solidFill>
              <a:effectLst/>
              <a:uLnTx/>
              <a:uFillTx/>
              <a:latin typeface="Calibri" panose="020F0502020204030204"/>
              <a:ea typeface="+mn-ea"/>
              <a:cs typeface="+mn-cs"/>
            </a:endParaRPr>
          </a:p>
        </p:txBody>
      </p:sp>
      <p:sp>
        <p:nvSpPr>
          <p:cNvPr id="9" name="Pildi kohatäide 8"/>
          <p:cNvSpPr>
            <a:spLocks noGrp="1"/>
          </p:cNvSpPr>
          <p:nvPr>
            <p:ph type="pic" sz="quarter" idx="13"/>
          </p:nvPr>
        </p:nvSpPr>
        <p:spPr>
          <a:xfrm>
            <a:off x="1524000" y="647700"/>
            <a:ext cx="3484563" cy="1166813"/>
          </a:xfrm>
        </p:spPr>
        <p:txBody>
          <a:bodyPr/>
          <a:lstStyle>
            <a:lvl1pPr marL="0" indent="0">
              <a:buNone/>
              <a:defRPr/>
            </a:lvl1pPr>
          </a:lstStyle>
          <a:p>
            <a:endParaRPr lang="et-EE" dirty="0"/>
          </a:p>
        </p:txBody>
      </p:sp>
    </p:spTree>
    <p:extLst>
      <p:ext uri="{BB962C8B-B14F-4D97-AF65-F5344CB8AC3E}">
        <p14:creationId xmlns:p14="http://schemas.microsoft.com/office/powerpoint/2010/main" val="277978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Pealkiri 1"/>
          <p:cNvSpPr>
            <a:spLocks noGrp="1"/>
          </p:cNvSpPr>
          <p:nvPr>
            <p:ph type="title"/>
          </p:nvPr>
        </p:nvSpPr>
        <p:spPr>
          <a:xfrm>
            <a:off x="831850" y="1709738"/>
            <a:ext cx="10515600" cy="2852737"/>
          </a:xfrm>
        </p:spPr>
        <p:txBody>
          <a:bodyPr anchor="b"/>
          <a:lstStyle>
            <a:lvl1pPr>
              <a:defRPr sz="6000"/>
            </a:lvl1pPr>
          </a:lstStyle>
          <a:p>
            <a:r>
              <a:rPr lang="et-EE"/>
              <a:t>Muutke pealkirja laadi</a:t>
            </a:r>
          </a:p>
        </p:txBody>
      </p:sp>
      <p:sp>
        <p:nvSpPr>
          <p:cNvPr id="3" name="Teksti kohatäid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t-EE"/>
              <a:t>Redigeeri juhtslaidi tekstilaade</a:t>
            </a:r>
          </a:p>
        </p:txBody>
      </p:sp>
      <p:sp>
        <p:nvSpPr>
          <p:cNvPr id="4" name="Kuupäeva kohatäide 3"/>
          <p:cNvSpPr>
            <a:spLocks noGrp="1"/>
          </p:cNvSpPr>
          <p:nvPr>
            <p:ph type="dt" sz="half" idx="10"/>
          </p:nvPr>
        </p:nvSpPr>
        <p:spPr>
          <a:xfrm>
            <a:off x="838200" y="6356350"/>
            <a:ext cx="2743200" cy="365125"/>
          </a:xfrm>
          <a:prstGeom prst="rect">
            <a:avLst/>
          </a:prstGeom>
        </p:spPr>
        <p:txBody>
          <a:bodyPr/>
          <a:lstStyle/>
          <a:p>
            <a:endParaRPr lang="et-EE"/>
          </a:p>
        </p:txBody>
      </p:sp>
      <p:sp>
        <p:nvSpPr>
          <p:cNvPr id="5" name="Jaluse kohatäide 4"/>
          <p:cNvSpPr>
            <a:spLocks noGrp="1"/>
          </p:cNvSpPr>
          <p:nvPr>
            <p:ph type="ftr" sz="quarter" idx="11"/>
          </p:nvPr>
        </p:nvSpPr>
        <p:spPr/>
        <p:txBody>
          <a:bodyPr/>
          <a:lstStyle/>
          <a:p>
            <a:endParaRPr lang="et-EE"/>
          </a:p>
        </p:txBody>
      </p:sp>
      <p:sp>
        <p:nvSpPr>
          <p:cNvPr id="6" name="Slaidinumbri kohatäide 5"/>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2159347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Sisu kohatäide 2"/>
          <p:cNvSpPr>
            <a:spLocks noGrp="1"/>
          </p:cNvSpPr>
          <p:nvPr>
            <p:ph sz="half" idx="1"/>
          </p:nvPr>
        </p:nvSpPr>
        <p:spPr>
          <a:xfrm>
            <a:off x="838200" y="1825625"/>
            <a:ext cx="5181600" cy="435133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4" name="Sisu kohatäide 3"/>
          <p:cNvSpPr>
            <a:spLocks noGrp="1"/>
          </p:cNvSpPr>
          <p:nvPr>
            <p:ph sz="half" idx="2"/>
          </p:nvPr>
        </p:nvSpPr>
        <p:spPr>
          <a:xfrm>
            <a:off x="6172200" y="1825625"/>
            <a:ext cx="5181600" cy="435133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5" name="Kuupäeva kohatäide 4"/>
          <p:cNvSpPr>
            <a:spLocks noGrp="1"/>
          </p:cNvSpPr>
          <p:nvPr>
            <p:ph type="dt" sz="half" idx="10"/>
          </p:nvPr>
        </p:nvSpPr>
        <p:spPr>
          <a:xfrm>
            <a:off x="838200" y="6356350"/>
            <a:ext cx="2743200" cy="365125"/>
          </a:xfrm>
          <a:prstGeom prst="rect">
            <a:avLst/>
          </a:prstGeom>
        </p:spPr>
        <p:txBody>
          <a:bodyPr/>
          <a:lstStyle/>
          <a:p>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2412767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Pealkiri 1"/>
          <p:cNvSpPr>
            <a:spLocks noGrp="1"/>
          </p:cNvSpPr>
          <p:nvPr>
            <p:ph type="title"/>
          </p:nvPr>
        </p:nvSpPr>
        <p:spPr>
          <a:xfrm>
            <a:off x="839788" y="365125"/>
            <a:ext cx="10515600" cy="1325563"/>
          </a:xfrm>
        </p:spPr>
        <p:txBody>
          <a:bodyPr/>
          <a:lstStyle/>
          <a:p>
            <a:r>
              <a:rPr lang="et-EE"/>
              <a:t>Muutke pealkirja laadi</a:t>
            </a:r>
          </a:p>
        </p:txBody>
      </p:sp>
      <p:sp>
        <p:nvSpPr>
          <p:cNvPr id="3" name="Teksti kohatäid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 juhtslaidi tekstilaade</a:t>
            </a:r>
          </a:p>
        </p:txBody>
      </p:sp>
      <p:sp>
        <p:nvSpPr>
          <p:cNvPr id="4" name="Sisu kohatäide 3"/>
          <p:cNvSpPr>
            <a:spLocks noGrp="1"/>
          </p:cNvSpPr>
          <p:nvPr>
            <p:ph sz="half" idx="2"/>
          </p:nvPr>
        </p:nvSpPr>
        <p:spPr>
          <a:xfrm>
            <a:off x="839788" y="2505075"/>
            <a:ext cx="5157787" cy="368458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5" name="Teksti kohatäid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a:t>Redigeeri juhtslaidi tekstilaade</a:t>
            </a:r>
          </a:p>
        </p:txBody>
      </p:sp>
      <p:sp>
        <p:nvSpPr>
          <p:cNvPr id="6" name="Sisu kohatäide 5"/>
          <p:cNvSpPr>
            <a:spLocks noGrp="1"/>
          </p:cNvSpPr>
          <p:nvPr>
            <p:ph sz="quarter" idx="4"/>
          </p:nvPr>
        </p:nvSpPr>
        <p:spPr>
          <a:xfrm>
            <a:off x="6172200" y="2505075"/>
            <a:ext cx="5183188" cy="3684588"/>
          </a:xfrm>
        </p:spPr>
        <p:txBody>
          <a:body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7" name="Kuupäeva kohatäide 6"/>
          <p:cNvSpPr>
            <a:spLocks noGrp="1"/>
          </p:cNvSpPr>
          <p:nvPr>
            <p:ph type="dt" sz="half" idx="10"/>
          </p:nvPr>
        </p:nvSpPr>
        <p:spPr>
          <a:xfrm>
            <a:off x="838200" y="6356350"/>
            <a:ext cx="2743200" cy="365125"/>
          </a:xfrm>
          <a:prstGeom prst="rect">
            <a:avLst/>
          </a:prstGeom>
        </p:spPr>
        <p:txBody>
          <a:bodyPr/>
          <a:lstStyle/>
          <a:p>
            <a:endParaRPr lang="et-EE"/>
          </a:p>
        </p:txBody>
      </p:sp>
      <p:sp>
        <p:nvSpPr>
          <p:cNvPr id="8" name="Jaluse kohatäide 7"/>
          <p:cNvSpPr>
            <a:spLocks noGrp="1"/>
          </p:cNvSpPr>
          <p:nvPr>
            <p:ph type="ftr" sz="quarter" idx="11"/>
          </p:nvPr>
        </p:nvSpPr>
        <p:spPr/>
        <p:txBody>
          <a:bodyPr/>
          <a:lstStyle/>
          <a:p>
            <a:endParaRPr lang="et-EE"/>
          </a:p>
        </p:txBody>
      </p:sp>
      <p:sp>
        <p:nvSpPr>
          <p:cNvPr id="9" name="Slaidinumbri kohatäide 8"/>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1720363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a:t>Muutke pealkirja laadi</a:t>
            </a:r>
          </a:p>
        </p:txBody>
      </p:sp>
      <p:sp>
        <p:nvSpPr>
          <p:cNvPr id="3" name="Kuupäeva kohatäide 2"/>
          <p:cNvSpPr>
            <a:spLocks noGrp="1"/>
          </p:cNvSpPr>
          <p:nvPr>
            <p:ph type="dt" sz="half" idx="10"/>
          </p:nvPr>
        </p:nvSpPr>
        <p:spPr>
          <a:xfrm>
            <a:off x="838200" y="6356350"/>
            <a:ext cx="2743200" cy="365125"/>
          </a:xfrm>
          <a:prstGeom prst="rect">
            <a:avLst/>
          </a:prstGeom>
        </p:spPr>
        <p:txBody>
          <a:bodyPr/>
          <a:lstStyle/>
          <a:p>
            <a:endParaRPr lang="et-EE"/>
          </a:p>
        </p:txBody>
      </p:sp>
      <p:sp>
        <p:nvSpPr>
          <p:cNvPr id="4" name="Jaluse kohatäide 3"/>
          <p:cNvSpPr>
            <a:spLocks noGrp="1"/>
          </p:cNvSpPr>
          <p:nvPr>
            <p:ph type="ftr" sz="quarter" idx="11"/>
          </p:nvPr>
        </p:nvSpPr>
        <p:spPr/>
        <p:txBody>
          <a:bodyPr/>
          <a:lstStyle/>
          <a:p>
            <a:endParaRPr lang="et-EE"/>
          </a:p>
        </p:txBody>
      </p:sp>
      <p:sp>
        <p:nvSpPr>
          <p:cNvPr id="5" name="Slaidinumbri kohatäide 4"/>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1642963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Kuupäeva kohatäide 1"/>
          <p:cNvSpPr>
            <a:spLocks noGrp="1"/>
          </p:cNvSpPr>
          <p:nvPr>
            <p:ph type="dt" sz="half" idx="10"/>
          </p:nvPr>
        </p:nvSpPr>
        <p:spPr>
          <a:xfrm>
            <a:off x="838200" y="6356350"/>
            <a:ext cx="2743200" cy="365125"/>
          </a:xfrm>
          <a:prstGeom prst="rect">
            <a:avLst/>
          </a:prstGeom>
        </p:spPr>
        <p:txBody>
          <a:bodyPr/>
          <a:lstStyle/>
          <a:p>
            <a:endParaRPr lang="et-EE"/>
          </a:p>
        </p:txBody>
      </p:sp>
      <p:sp>
        <p:nvSpPr>
          <p:cNvPr id="3" name="Jaluse kohatäide 2"/>
          <p:cNvSpPr>
            <a:spLocks noGrp="1"/>
          </p:cNvSpPr>
          <p:nvPr>
            <p:ph type="ftr" sz="quarter" idx="11"/>
          </p:nvPr>
        </p:nvSpPr>
        <p:spPr/>
        <p:txBody>
          <a:bodyPr/>
          <a:lstStyle/>
          <a:p>
            <a:endParaRPr lang="et-EE"/>
          </a:p>
        </p:txBody>
      </p:sp>
      <p:sp>
        <p:nvSpPr>
          <p:cNvPr id="4" name="Slaidinumbri kohatäide 3"/>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1075266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Sisu kohatäid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a:t>Redigeeri juhtslaidi tekstilaade</a:t>
            </a:r>
          </a:p>
          <a:p>
            <a:pPr lvl="1"/>
            <a:r>
              <a:rPr lang="et-EE"/>
              <a:t>Teine tase</a:t>
            </a:r>
          </a:p>
          <a:p>
            <a:pPr lvl="2"/>
            <a:r>
              <a:rPr lang="et-EE"/>
              <a:t>Kolmas tase</a:t>
            </a:r>
          </a:p>
          <a:p>
            <a:pPr lvl="3"/>
            <a:r>
              <a:rPr lang="et-EE"/>
              <a:t>Neljas tase</a:t>
            </a:r>
          </a:p>
          <a:p>
            <a:pPr lvl="4"/>
            <a:r>
              <a:rPr lang="et-EE"/>
              <a:t>Viies tase</a:t>
            </a:r>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Redigeeri juhtslaidi tekstilaade</a:t>
            </a:r>
          </a:p>
        </p:txBody>
      </p:sp>
      <p:sp>
        <p:nvSpPr>
          <p:cNvPr id="5" name="Kuupäeva kohatäide 4"/>
          <p:cNvSpPr>
            <a:spLocks noGrp="1"/>
          </p:cNvSpPr>
          <p:nvPr>
            <p:ph type="dt" sz="half" idx="10"/>
          </p:nvPr>
        </p:nvSpPr>
        <p:spPr>
          <a:xfrm>
            <a:off x="838200" y="6356350"/>
            <a:ext cx="2743200" cy="365125"/>
          </a:xfrm>
          <a:prstGeom prst="rect">
            <a:avLst/>
          </a:prstGeom>
        </p:spPr>
        <p:txBody>
          <a:bodyPr/>
          <a:lstStyle/>
          <a:p>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1832428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Pealkiri 1"/>
          <p:cNvSpPr>
            <a:spLocks noGrp="1"/>
          </p:cNvSpPr>
          <p:nvPr>
            <p:ph type="title"/>
          </p:nvPr>
        </p:nvSpPr>
        <p:spPr>
          <a:xfrm>
            <a:off x="839788" y="457200"/>
            <a:ext cx="3932237" cy="1600200"/>
          </a:xfrm>
        </p:spPr>
        <p:txBody>
          <a:bodyPr anchor="b"/>
          <a:lstStyle>
            <a:lvl1pPr>
              <a:defRPr sz="3200"/>
            </a:lvl1pPr>
          </a:lstStyle>
          <a:p>
            <a:r>
              <a:rPr lang="et-EE"/>
              <a:t>Muutke pealkirja laadi</a:t>
            </a:r>
          </a:p>
        </p:txBody>
      </p:sp>
      <p:sp>
        <p:nvSpPr>
          <p:cNvPr id="3" name="Pildi kohatäi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a:p>
        </p:txBody>
      </p:sp>
      <p:sp>
        <p:nvSpPr>
          <p:cNvPr id="4" name="Teksti kohatäid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t-EE"/>
              <a:t>Redigeeri juhtslaidi tekstilaade</a:t>
            </a:r>
          </a:p>
        </p:txBody>
      </p:sp>
      <p:sp>
        <p:nvSpPr>
          <p:cNvPr id="5" name="Kuupäeva kohatäide 4"/>
          <p:cNvSpPr>
            <a:spLocks noGrp="1"/>
          </p:cNvSpPr>
          <p:nvPr>
            <p:ph type="dt" sz="half" idx="10"/>
          </p:nvPr>
        </p:nvSpPr>
        <p:spPr>
          <a:xfrm>
            <a:off x="838200" y="6356350"/>
            <a:ext cx="2743200" cy="365125"/>
          </a:xfrm>
          <a:prstGeom prst="rect">
            <a:avLst/>
          </a:prstGeom>
        </p:spPr>
        <p:txBody>
          <a:bodyPr/>
          <a:lstStyle/>
          <a:p>
            <a:endParaRPr lang="et-EE"/>
          </a:p>
        </p:txBody>
      </p:sp>
      <p:sp>
        <p:nvSpPr>
          <p:cNvPr id="6" name="Jaluse kohatäide 5"/>
          <p:cNvSpPr>
            <a:spLocks noGrp="1"/>
          </p:cNvSpPr>
          <p:nvPr>
            <p:ph type="ftr" sz="quarter" idx="11"/>
          </p:nvPr>
        </p:nvSpPr>
        <p:spPr/>
        <p:txBody>
          <a:bodyPr/>
          <a:lstStyle/>
          <a:p>
            <a:endParaRPr lang="et-EE"/>
          </a:p>
        </p:txBody>
      </p:sp>
      <p:sp>
        <p:nvSpPr>
          <p:cNvPr id="7" name="Slaidinumbri kohatäide 6"/>
          <p:cNvSpPr>
            <a:spLocks noGrp="1"/>
          </p:cNvSpPr>
          <p:nvPr>
            <p:ph type="sldNum" sz="quarter" idx="12"/>
          </p:nvPr>
        </p:nvSpPr>
        <p:spPr/>
        <p:txBody>
          <a:bodyPr/>
          <a:lstStyle/>
          <a:p>
            <a:fld id="{A168C646-B11A-40D6-A769-78A4CEAAB1B7}" type="slidenum">
              <a:rPr lang="et-EE" smtClean="0"/>
              <a:t>‹#›</a:t>
            </a:fld>
            <a:endParaRPr lang="et-EE"/>
          </a:p>
        </p:txBody>
      </p:sp>
    </p:spTree>
    <p:extLst>
      <p:ext uri="{BB962C8B-B14F-4D97-AF65-F5344CB8AC3E}">
        <p14:creationId xmlns:p14="http://schemas.microsoft.com/office/powerpoint/2010/main" val="1414308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ealkirja kohatäid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t-EE" dirty="0"/>
              <a:t>Muutke pealkirja laadi</a:t>
            </a:r>
          </a:p>
        </p:txBody>
      </p:sp>
      <p:sp>
        <p:nvSpPr>
          <p:cNvPr id="3" name="Teksti kohatäid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t-EE" dirty="0"/>
              <a:t>Redigeeri juhtslaidi tekstilaade</a:t>
            </a:r>
          </a:p>
          <a:p>
            <a:pPr lvl="1"/>
            <a:r>
              <a:rPr lang="et-EE" dirty="0"/>
              <a:t>Teine tase</a:t>
            </a:r>
          </a:p>
          <a:p>
            <a:pPr lvl="2"/>
            <a:r>
              <a:rPr lang="et-EE" dirty="0"/>
              <a:t>Kolmas tase</a:t>
            </a:r>
          </a:p>
          <a:p>
            <a:pPr lvl="3"/>
            <a:r>
              <a:rPr lang="et-EE" dirty="0"/>
              <a:t>Neljas tase</a:t>
            </a:r>
          </a:p>
          <a:p>
            <a:pPr lvl="4"/>
            <a:r>
              <a:rPr lang="et-EE" dirty="0"/>
              <a:t>Viies tase</a:t>
            </a:r>
          </a:p>
        </p:txBody>
      </p:sp>
      <p:sp>
        <p:nvSpPr>
          <p:cNvPr id="5" name="Jaluse kohatäide 4"/>
          <p:cNvSpPr>
            <a:spLocks noGrp="1"/>
          </p:cNvSpPr>
          <p:nvPr>
            <p:ph type="ftr" sz="quarter" idx="3"/>
          </p:nvPr>
        </p:nvSpPr>
        <p:spPr>
          <a:xfrm>
            <a:off x="0" y="6176963"/>
            <a:ext cx="12192000" cy="681037"/>
          </a:xfrm>
          <a:prstGeom prst="rect">
            <a:avLst/>
          </a:prstGeom>
          <a:solidFill>
            <a:srgbClr val="003DA5"/>
          </a:solidFill>
        </p:spPr>
        <p:txBody>
          <a:bodyPr vert="horz" lIns="91440" tIns="45720" rIns="91440" bIns="45720" rtlCol="0" anchor="ctr"/>
          <a:lstStyle>
            <a:lvl1pPr algn="ctr">
              <a:defRPr sz="1200">
                <a:solidFill>
                  <a:schemeClr val="tx1">
                    <a:tint val="75000"/>
                  </a:schemeClr>
                </a:solidFill>
              </a:defRPr>
            </a:lvl1pPr>
          </a:lstStyle>
          <a:p>
            <a:endParaRPr lang="et-EE" dirty="0"/>
          </a:p>
        </p:txBody>
      </p:sp>
      <p:sp>
        <p:nvSpPr>
          <p:cNvPr id="6" name="Slaidinumbri kohatä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8C646-B11A-40D6-A769-78A4CEAAB1B7}" type="slidenum">
              <a:rPr lang="et-EE" smtClean="0"/>
              <a:t>‹#›</a:t>
            </a:fld>
            <a:endParaRPr lang="et-EE"/>
          </a:p>
        </p:txBody>
      </p:sp>
      <p:pic>
        <p:nvPicPr>
          <p:cNvPr id="7" name="Pilt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8200" y="6316650"/>
            <a:ext cx="2260716" cy="444523"/>
          </a:xfrm>
          <a:prstGeom prst="rect">
            <a:avLst/>
          </a:prstGeom>
        </p:spPr>
      </p:pic>
    </p:spTree>
    <p:extLst>
      <p:ext uri="{BB962C8B-B14F-4D97-AF65-F5344CB8AC3E}">
        <p14:creationId xmlns:p14="http://schemas.microsoft.com/office/powerpoint/2010/main" val="1101025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2">
              <a:lumMod val="1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2">
              <a:lumMod val="1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2">
              <a:lumMod val="1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2">
              <a:lumMod val="1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20" tIns="45711" rIns="91420" bIns="45711"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114816"/>
          </a:xfrm>
          <a:prstGeom prst="rect">
            <a:avLst/>
          </a:prstGeom>
        </p:spPr>
        <p:txBody>
          <a:bodyPr vert="horz" lIns="91420" tIns="45711" rIns="91420" bIns="4571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333732" y="5857895"/>
            <a:ext cx="8572560" cy="365125"/>
          </a:xfrm>
          <a:prstGeom prst="rect">
            <a:avLst/>
          </a:prstGeom>
        </p:spPr>
        <p:txBody>
          <a:bodyPr vert="horz" lIns="91420" tIns="45711" rIns="91420" bIns="45711" rtlCol="0" anchor="ctr"/>
          <a:lstStyle>
            <a:lvl1pPr algn="r">
              <a:defRPr sz="1200">
                <a:solidFill>
                  <a:schemeClr val="tx1"/>
                </a:solidFill>
              </a:defRPr>
            </a:lvl1pPr>
          </a:lstStyle>
          <a:p>
            <a:endParaRPr lang="et-EE">
              <a:solidFill>
                <a:prstClr val="black"/>
              </a:solidFill>
              <a:cs typeface="Arial" charset="0"/>
            </a:endParaRPr>
          </a:p>
        </p:txBody>
      </p:sp>
    </p:spTree>
    <p:extLst>
      <p:ext uri="{BB962C8B-B14F-4D97-AF65-F5344CB8AC3E}">
        <p14:creationId xmlns:p14="http://schemas.microsoft.com/office/powerpoint/2010/main" val="18994945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210" rtl="0" eaLnBrk="1" latinLnBrk="0" hangingPunct="1">
        <a:spcBef>
          <a:spcPct val="0"/>
        </a:spcBef>
        <a:buNone/>
        <a:defRPr sz="4400" kern="1200">
          <a:solidFill>
            <a:schemeClr val="tx1"/>
          </a:solidFill>
          <a:effectLst/>
          <a:latin typeface="Arial" pitchFamily="34" charset="0"/>
          <a:ea typeface="+mj-ea"/>
          <a:cs typeface="Arial" pitchFamily="34" charset="0"/>
        </a:defRPr>
      </a:lvl1pPr>
    </p:titleStyle>
    <p:bodyStyle>
      <a:lvl1pPr marL="342829" indent="-342829" algn="l" defTabSz="91421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796" indent="-285690" algn="l" defTabSz="91421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764" indent="-228553" algn="l" defTabSz="91421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599868"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6974"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079"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4"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9"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94" indent="-228553" algn="l" defTabSz="91421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10" rtl="0" eaLnBrk="1" latinLnBrk="0" hangingPunct="1">
        <a:defRPr sz="1800" kern="1200">
          <a:solidFill>
            <a:schemeClr val="tx1"/>
          </a:solidFill>
          <a:latin typeface="+mn-lt"/>
          <a:ea typeface="+mn-ea"/>
          <a:cs typeface="+mn-cs"/>
        </a:defRPr>
      </a:lvl1pPr>
      <a:lvl2pPr marL="457106" algn="l" defTabSz="914210" rtl="0" eaLnBrk="1" latinLnBrk="0" hangingPunct="1">
        <a:defRPr sz="1800" kern="1200">
          <a:solidFill>
            <a:schemeClr val="tx1"/>
          </a:solidFill>
          <a:latin typeface="+mn-lt"/>
          <a:ea typeface="+mn-ea"/>
          <a:cs typeface="+mn-cs"/>
        </a:defRPr>
      </a:lvl2pPr>
      <a:lvl3pPr marL="914210" algn="l" defTabSz="914210" rtl="0" eaLnBrk="1" latinLnBrk="0" hangingPunct="1">
        <a:defRPr sz="1800" kern="1200">
          <a:solidFill>
            <a:schemeClr val="tx1"/>
          </a:solidFill>
          <a:latin typeface="+mn-lt"/>
          <a:ea typeface="+mn-ea"/>
          <a:cs typeface="+mn-cs"/>
        </a:defRPr>
      </a:lvl3pPr>
      <a:lvl4pPr marL="1371316" algn="l" defTabSz="914210" rtl="0" eaLnBrk="1" latinLnBrk="0" hangingPunct="1">
        <a:defRPr sz="1800" kern="1200">
          <a:solidFill>
            <a:schemeClr val="tx1"/>
          </a:solidFill>
          <a:latin typeface="+mn-lt"/>
          <a:ea typeface="+mn-ea"/>
          <a:cs typeface="+mn-cs"/>
        </a:defRPr>
      </a:lvl4pPr>
      <a:lvl5pPr marL="1828421" algn="l" defTabSz="914210" rtl="0" eaLnBrk="1" latinLnBrk="0" hangingPunct="1">
        <a:defRPr sz="1800" kern="1200">
          <a:solidFill>
            <a:schemeClr val="tx1"/>
          </a:solidFill>
          <a:latin typeface="+mn-lt"/>
          <a:ea typeface="+mn-ea"/>
          <a:cs typeface="+mn-cs"/>
        </a:defRPr>
      </a:lvl5pPr>
      <a:lvl6pPr marL="2285526" algn="l" defTabSz="914210" rtl="0" eaLnBrk="1" latinLnBrk="0" hangingPunct="1">
        <a:defRPr sz="1800" kern="1200">
          <a:solidFill>
            <a:schemeClr val="tx1"/>
          </a:solidFill>
          <a:latin typeface="+mn-lt"/>
          <a:ea typeface="+mn-ea"/>
          <a:cs typeface="+mn-cs"/>
        </a:defRPr>
      </a:lvl6pPr>
      <a:lvl7pPr marL="2742630" algn="l" defTabSz="914210" rtl="0" eaLnBrk="1" latinLnBrk="0" hangingPunct="1">
        <a:defRPr sz="1800" kern="1200">
          <a:solidFill>
            <a:schemeClr val="tx1"/>
          </a:solidFill>
          <a:latin typeface="+mn-lt"/>
          <a:ea typeface="+mn-ea"/>
          <a:cs typeface="+mn-cs"/>
        </a:defRPr>
      </a:lvl7pPr>
      <a:lvl8pPr marL="3199736" algn="l" defTabSz="914210" rtl="0" eaLnBrk="1" latinLnBrk="0" hangingPunct="1">
        <a:defRPr sz="1800" kern="1200">
          <a:solidFill>
            <a:schemeClr val="tx1"/>
          </a:solidFill>
          <a:latin typeface="+mn-lt"/>
          <a:ea typeface="+mn-ea"/>
          <a:cs typeface="+mn-cs"/>
        </a:defRPr>
      </a:lvl8pPr>
      <a:lvl9pPr marL="3656841" algn="l" defTabSz="91421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3" Type="http://schemas.openxmlformats.org/officeDocument/2006/relationships/hyperlink" Target="http://www.delfi.ee/news/paevauudised/eesti/kogu-laane-tallinna-keskhaigla-arvutivork-utles-ules-patsiendid-jaid-hatta?id=77088768" TargetMode="External"/><Relationship Id="rId2" Type="http://schemas.openxmlformats.org/officeDocument/2006/relationships/hyperlink" Target="http://geenius.ee/rubriik/pilveteenused/manguasjafirma-lekitas-pilveuhendusega-kaisukarudega-tehtud-miljonid-helisalvestised/"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securityweek.com/scrub-65-million-it-was-117-million-passwords-stolen-linkedin-2012" TargetMode="External"/><Relationship Id="rId2" Type="http://schemas.openxmlformats.org/officeDocument/2006/relationships/hyperlink" Target="http://www.securityweek.com/68-million-exposed-old-dropbox-hack"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lastpass.com/" TargetMode="External"/><Relationship Id="rId2" Type="http://schemas.openxmlformats.org/officeDocument/2006/relationships/hyperlink" Target="http://keepass.info/"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id.ee/" TargetMode="External"/><Relationship Id="rId2" Type="http://schemas.openxmlformats.org/officeDocument/2006/relationships/hyperlink" Target="https://securingthehuman.sans.org/"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882563" y="278296"/>
            <a:ext cx="9785437" cy="4744278"/>
          </a:xfrm>
        </p:spPr>
        <p:txBody>
          <a:bodyPr>
            <a:normAutofit/>
          </a:bodyPr>
          <a:lstStyle/>
          <a:p>
            <a:r>
              <a:rPr lang="et-EE" sz="6700" dirty="0">
                <a:solidFill>
                  <a:schemeClr val="bg1"/>
                </a:solidFill>
              </a:rPr>
              <a:t>Kuidas kaitsta end </a:t>
            </a:r>
            <a:r>
              <a:rPr lang="et-EE" sz="6700" dirty="0" err="1">
                <a:solidFill>
                  <a:schemeClr val="bg1"/>
                </a:solidFill>
              </a:rPr>
              <a:t>kübermaailmas</a:t>
            </a:r>
            <a:r>
              <a:rPr lang="et-EE" sz="6700" dirty="0">
                <a:solidFill>
                  <a:schemeClr val="bg1"/>
                </a:solidFill>
              </a:rPr>
              <a:t>? </a:t>
            </a:r>
            <a:br>
              <a:rPr lang="et-EE" sz="4900" dirty="0">
                <a:solidFill>
                  <a:schemeClr val="bg1"/>
                </a:solidFill>
              </a:rPr>
            </a:br>
            <a:br>
              <a:rPr lang="et-EE" sz="4900" dirty="0">
                <a:solidFill>
                  <a:schemeClr val="bg1"/>
                </a:solidFill>
              </a:rPr>
            </a:br>
            <a:r>
              <a:rPr lang="et-EE" sz="3600" dirty="0">
                <a:solidFill>
                  <a:schemeClr val="bg1"/>
                </a:solidFill>
              </a:rPr>
              <a:t>Doris Matteus</a:t>
            </a:r>
            <a:endParaRPr lang="et-EE" dirty="0">
              <a:solidFill>
                <a:schemeClr val="bg1"/>
              </a:solidFill>
            </a:endParaRPr>
          </a:p>
        </p:txBody>
      </p:sp>
      <p:sp>
        <p:nvSpPr>
          <p:cNvPr id="5" name="Jaluse kohatäide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t-EE" sz="1200" b="0" i="0" u="none" strike="noStrike" kern="1200" cap="none" spc="0" normalizeH="0" baseline="0" noProof="0">
              <a:ln>
                <a:noFill/>
              </a:ln>
              <a:solidFill>
                <a:srgbClr val="003DA5">
                  <a:tint val="75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42543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365125"/>
            <a:ext cx="10515600" cy="1196389"/>
          </a:xfrm>
        </p:spPr>
        <p:txBody>
          <a:bodyPr/>
          <a:lstStyle/>
          <a:p>
            <a:r>
              <a:rPr lang="et-EE" dirty="0"/>
              <a:t>Miks infoturve kõiki puudutab?</a:t>
            </a:r>
          </a:p>
        </p:txBody>
      </p:sp>
      <p:sp>
        <p:nvSpPr>
          <p:cNvPr id="3" name="Sisu kohatäide 2"/>
          <p:cNvSpPr>
            <a:spLocks noGrp="1"/>
          </p:cNvSpPr>
          <p:nvPr>
            <p:ph idx="1"/>
          </p:nvPr>
        </p:nvSpPr>
        <p:spPr>
          <a:xfrm>
            <a:off x="838200" y="1561514"/>
            <a:ext cx="10515600" cy="4587313"/>
          </a:xfrm>
        </p:spPr>
        <p:txBody>
          <a:bodyPr>
            <a:normAutofit/>
          </a:bodyPr>
          <a:lstStyle/>
          <a:p>
            <a:pPr lvl="0"/>
            <a:r>
              <a:rPr lang="et-EE" dirty="0">
                <a:hlinkClick r:id="rId2"/>
              </a:rPr>
              <a:t>https://medium.com/@oliversild/why-the-hell-would-anyone-hack-my-small-website-275bf164bfdc</a:t>
            </a:r>
          </a:p>
          <a:p>
            <a:pPr lvl="0"/>
            <a:r>
              <a:rPr lang="et-EE" dirty="0">
                <a:hlinkClick r:id="rId2"/>
              </a:rPr>
              <a:t>https://thehackernews.com/2017/06/pacemaker-vulnerability.html</a:t>
            </a:r>
          </a:p>
          <a:p>
            <a:pPr lvl="0"/>
            <a:r>
              <a:rPr lang="et-EE" dirty="0">
                <a:hlinkClick r:id="rId2"/>
              </a:rPr>
              <a:t>http://geenius.ee/rubriik/pilveteenused/manguasjafirma-lekitas-pilveuhendusega-kaisukarudega-tehtud-miljonid-helisalvestised/</a:t>
            </a:r>
            <a:endParaRPr lang="et-EE" dirty="0"/>
          </a:p>
          <a:p>
            <a:pPr lvl="0"/>
            <a:r>
              <a:rPr lang="et-EE" dirty="0">
                <a:hlinkClick r:id="rId3"/>
              </a:rPr>
              <a:t>http://www.delfi.ee/news/paevauudised/eesti/kogu-laane-tallinna-keskhaigla-arvutivork-utles-ules-patsiendid-jaid-hatta?id=77088768</a:t>
            </a:r>
            <a:endParaRPr lang="et-EE" dirty="0"/>
          </a:p>
          <a:p>
            <a:pPr lvl="0"/>
            <a:endParaRPr lang="et-EE" dirty="0"/>
          </a:p>
          <a:p>
            <a:pPr lvl="0"/>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51717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Mida pahavara teha võib?</a:t>
            </a:r>
          </a:p>
        </p:txBody>
      </p:sp>
      <p:sp>
        <p:nvSpPr>
          <p:cNvPr id="3" name="Sisu kohatäide 2"/>
          <p:cNvSpPr>
            <a:spLocks noGrp="1"/>
          </p:cNvSpPr>
          <p:nvPr>
            <p:ph idx="1"/>
          </p:nvPr>
        </p:nvSpPr>
        <p:spPr>
          <a:xfrm>
            <a:off x="838200" y="1797489"/>
            <a:ext cx="10515600" cy="4351338"/>
          </a:xfrm>
        </p:spPr>
        <p:txBody>
          <a:bodyPr>
            <a:normAutofit/>
          </a:bodyPr>
          <a:lstStyle/>
          <a:p>
            <a:r>
              <a:rPr lang="et-EE" sz="3200" dirty="0"/>
              <a:t>Varastab salasõnad, mida hiljem väärautentimisel kasutatakse</a:t>
            </a:r>
          </a:p>
          <a:p>
            <a:r>
              <a:rPr lang="et-EE" sz="3200" dirty="0"/>
              <a:t>Varastab konfidentsiaalsed andmed</a:t>
            </a:r>
          </a:p>
          <a:p>
            <a:r>
              <a:rPr lang="et-EE" sz="3200" dirty="0"/>
              <a:t>Muudab olulisi andmeid</a:t>
            </a:r>
          </a:p>
          <a:p>
            <a:r>
              <a:rPr lang="et-EE" sz="3200" dirty="0"/>
              <a:t>Võtab arvuti kontroll täies mahus enda kätte (keegi saab </a:t>
            </a:r>
            <a:r>
              <a:rPr lang="et-EE" sz="3200" dirty="0" err="1"/>
              <a:t>kaugjuhtida</a:t>
            </a:r>
            <a:r>
              <a:rPr lang="et-EE" sz="3200" dirty="0"/>
              <a:t>)</a:t>
            </a:r>
          </a:p>
          <a:p>
            <a:r>
              <a:rPr lang="et-EE" sz="3200" dirty="0"/>
              <a:t>Paneb nakatunud arvuti töötama kurivara võrgus ehk </a:t>
            </a:r>
            <a:r>
              <a:rPr lang="et-EE" sz="3200" dirty="0" err="1"/>
              <a:t>botnet’is</a:t>
            </a:r>
            <a:r>
              <a:rPr lang="et-EE" sz="3200" dirty="0"/>
              <a:t>  (lapsporno levitamine, rahapesu vms)</a:t>
            </a:r>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4231476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Mida pahavara teha võib?</a:t>
            </a:r>
          </a:p>
        </p:txBody>
      </p:sp>
      <p:sp>
        <p:nvSpPr>
          <p:cNvPr id="3" name="Sisu kohatäide 2"/>
          <p:cNvSpPr>
            <a:spLocks noGrp="1"/>
          </p:cNvSpPr>
          <p:nvPr>
            <p:ph idx="1"/>
          </p:nvPr>
        </p:nvSpPr>
        <p:spPr>
          <a:xfrm>
            <a:off x="838200" y="1797489"/>
            <a:ext cx="10515600" cy="4351338"/>
          </a:xfrm>
        </p:spPr>
        <p:txBody>
          <a:bodyPr/>
          <a:lstStyle/>
          <a:p>
            <a:r>
              <a:rPr lang="et-EE" dirty="0"/>
              <a:t>Varastab ohvri sotsiaalmeedia kontod (Facebook, Twitter, </a:t>
            </a:r>
            <a:r>
              <a:rPr lang="et-EE" dirty="0" err="1"/>
              <a:t>LinkedIN</a:t>
            </a:r>
            <a:r>
              <a:rPr lang="et-EE" dirty="0"/>
              <a:t> jne)</a:t>
            </a:r>
          </a:p>
          <a:p>
            <a:r>
              <a:rPr lang="et-EE" dirty="0"/>
              <a:t>Varastab ohvri krediitkaardi andmed</a:t>
            </a:r>
          </a:p>
          <a:p>
            <a:r>
              <a:rPr lang="et-EE" dirty="0"/>
              <a:t>Varastab e-kaubanduse salasõnad (</a:t>
            </a:r>
            <a:r>
              <a:rPr lang="et-EE" dirty="0" err="1"/>
              <a:t>Amazon</a:t>
            </a:r>
            <a:r>
              <a:rPr lang="et-EE" dirty="0"/>
              <a:t>, eBay, PayPal), misjärel saab teha ohvri nimel oste</a:t>
            </a:r>
          </a:p>
          <a:p>
            <a:r>
              <a:rPr lang="et-EE" dirty="0"/>
              <a:t>Varastab ohvri delikaatseid kirju ja fotosid (nii arvutitest kui ka e-keskkondadest) ning pressib välja raha</a:t>
            </a:r>
          </a:p>
          <a:p>
            <a:r>
              <a:rPr lang="et-EE" dirty="0"/>
              <a:t>…</a:t>
            </a:r>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3530141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Miks viirusetõrjest ei piisa?</a:t>
            </a:r>
          </a:p>
        </p:txBody>
      </p:sp>
      <p:sp>
        <p:nvSpPr>
          <p:cNvPr id="3" name="Sisu kohatäide 2"/>
          <p:cNvSpPr>
            <a:spLocks noGrp="1"/>
          </p:cNvSpPr>
          <p:nvPr>
            <p:ph idx="1"/>
          </p:nvPr>
        </p:nvSpPr>
        <p:spPr>
          <a:xfrm>
            <a:off x="838200" y="1797489"/>
            <a:ext cx="10515600" cy="4351338"/>
          </a:xfrm>
        </p:spPr>
        <p:txBody>
          <a:bodyPr/>
          <a:lstStyle/>
          <a:p>
            <a:r>
              <a:rPr lang="et-EE" dirty="0"/>
              <a:t>Leidub 0-päeva (0D) kurivara – uus kurivara, mida viirusetõrje veel ei suuda avastada</a:t>
            </a:r>
          </a:p>
          <a:p>
            <a:r>
              <a:rPr lang="et-EE" dirty="0"/>
              <a:t>Alati ei ole selge piir legaalse tarkvara ja kurivara vahel</a:t>
            </a:r>
          </a:p>
          <a:p>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291668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Autentimine</a:t>
            </a:r>
          </a:p>
        </p:txBody>
      </p:sp>
      <p:sp>
        <p:nvSpPr>
          <p:cNvPr id="3" name="Sisu kohatäide 2"/>
          <p:cNvSpPr>
            <a:spLocks noGrp="1"/>
          </p:cNvSpPr>
          <p:nvPr>
            <p:ph idx="1"/>
          </p:nvPr>
        </p:nvSpPr>
        <p:spPr>
          <a:xfrm>
            <a:off x="838200" y="1378226"/>
            <a:ext cx="10515600" cy="4770601"/>
          </a:xfrm>
        </p:spPr>
        <p:txBody>
          <a:bodyPr>
            <a:normAutofit fontScale="77500" lnSpcReduction="20000"/>
          </a:bodyPr>
          <a:lstStyle/>
          <a:p>
            <a:r>
              <a:rPr lang="et-EE" dirty="0"/>
              <a:t>Autentimine on tegevus, mille käigus inimene masinale tõestab, et ta on just tema ja mitte keegi teine. </a:t>
            </a:r>
          </a:p>
          <a:p>
            <a:r>
              <a:rPr lang="et-EE" dirty="0"/>
              <a:t>Autentimisel:</a:t>
            </a:r>
          </a:p>
          <a:p>
            <a:pPr lvl="1"/>
            <a:r>
              <a:rPr lang="et-EE" dirty="0"/>
              <a:t>Informeeritakse masinat oma isikust.</a:t>
            </a:r>
          </a:p>
          <a:p>
            <a:pPr lvl="1"/>
            <a:r>
              <a:rPr lang="et-EE" dirty="0"/>
              <a:t>Tõestatakse, et ollakse see isik (esitatakse identsustõend).</a:t>
            </a:r>
          </a:p>
          <a:p>
            <a:pPr fontAlgn="base"/>
            <a:r>
              <a:rPr lang="et-EE" dirty="0"/>
              <a:t>Identsustõendeid liigitatakse:</a:t>
            </a:r>
          </a:p>
          <a:p>
            <a:pPr lvl="1" fontAlgn="base"/>
            <a:r>
              <a:rPr lang="et-EE" dirty="0"/>
              <a:t>miski, mida Sa tead – (</a:t>
            </a:r>
            <a:r>
              <a:rPr lang="et-EE" i="1" dirty="0" err="1"/>
              <a:t>something</a:t>
            </a:r>
            <a:r>
              <a:rPr lang="et-EE" i="1" dirty="0"/>
              <a:t> </a:t>
            </a:r>
            <a:r>
              <a:rPr lang="et-EE" i="1" dirty="0" err="1"/>
              <a:t>you</a:t>
            </a:r>
            <a:r>
              <a:rPr lang="et-EE" i="1" dirty="0"/>
              <a:t> </a:t>
            </a:r>
            <a:r>
              <a:rPr lang="et-EE" i="1" dirty="0" err="1"/>
              <a:t>know</a:t>
            </a:r>
            <a:r>
              <a:rPr lang="et-EE" dirty="0"/>
              <a:t>) – näiteks PIN-kood või salasõna</a:t>
            </a:r>
          </a:p>
          <a:p>
            <a:pPr lvl="1" fontAlgn="base"/>
            <a:r>
              <a:rPr lang="et-EE" dirty="0"/>
              <a:t>miski, mis Sul on – (</a:t>
            </a:r>
            <a:r>
              <a:rPr lang="et-EE" i="1" dirty="0" err="1"/>
              <a:t>something</a:t>
            </a:r>
            <a:r>
              <a:rPr lang="et-EE" i="1" dirty="0"/>
              <a:t> </a:t>
            </a:r>
            <a:r>
              <a:rPr lang="et-EE" i="1" dirty="0" err="1"/>
              <a:t>you</a:t>
            </a:r>
            <a:r>
              <a:rPr lang="et-EE" i="1" dirty="0"/>
              <a:t> </a:t>
            </a:r>
            <a:r>
              <a:rPr lang="et-EE" i="1" dirty="0" err="1"/>
              <a:t>have</a:t>
            </a:r>
            <a:r>
              <a:rPr lang="et-EE" dirty="0"/>
              <a:t>) – näiteks pangakaart, </a:t>
            </a:r>
            <a:r>
              <a:rPr lang="et-EE" dirty="0" err="1"/>
              <a:t>ID-kaart</a:t>
            </a:r>
            <a:r>
              <a:rPr lang="et-EE" dirty="0"/>
              <a:t>.</a:t>
            </a:r>
          </a:p>
          <a:p>
            <a:pPr lvl="1" fontAlgn="base"/>
            <a:r>
              <a:rPr lang="et-EE" dirty="0"/>
              <a:t>miski, mida Sa oled – (</a:t>
            </a:r>
            <a:r>
              <a:rPr lang="et-EE" i="1" dirty="0" err="1"/>
              <a:t>something</a:t>
            </a:r>
            <a:r>
              <a:rPr lang="et-EE" i="1" dirty="0"/>
              <a:t> </a:t>
            </a:r>
            <a:r>
              <a:rPr lang="et-EE" i="1" dirty="0" err="1"/>
              <a:t>you</a:t>
            </a:r>
            <a:r>
              <a:rPr lang="et-EE" i="1" dirty="0"/>
              <a:t> are</a:t>
            </a:r>
            <a:r>
              <a:rPr lang="et-EE" dirty="0"/>
              <a:t>) – </a:t>
            </a:r>
            <a:r>
              <a:rPr lang="et-EE" dirty="0" err="1"/>
              <a:t>biomeetrilised</a:t>
            </a:r>
            <a:r>
              <a:rPr lang="et-EE" dirty="0"/>
              <a:t> tõendid (sõrmejäljed, vikerkestamustrid, klaviatuuril tippimise viis jms.)</a:t>
            </a:r>
          </a:p>
          <a:p>
            <a:r>
              <a:rPr lang="et-EE" dirty="0"/>
              <a:t>Risk: identsustõendeid saab varastada.</a:t>
            </a:r>
          </a:p>
          <a:p>
            <a:r>
              <a:rPr lang="et-EE" dirty="0"/>
              <a:t>Lahendus: </a:t>
            </a:r>
            <a:r>
              <a:rPr lang="et-EE" dirty="0" err="1"/>
              <a:t>kahefaktoriline</a:t>
            </a:r>
            <a:r>
              <a:rPr lang="et-EE" dirty="0"/>
              <a:t> või kaheastmeline autentimine</a:t>
            </a:r>
          </a:p>
          <a:p>
            <a:r>
              <a:rPr lang="et-EE" dirty="0" err="1"/>
              <a:t>Kahefaktoriline</a:t>
            </a:r>
            <a:r>
              <a:rPr lang="et-EE" dirty="0"/>
              <a:t> autentimine (2FA) nõuab korraga kaht (soovitavalt eri liiki) identsustõendit.</a:t>
            </a:r>
          </a:p>
          <a:p>
            <a:pPr lvl="1"/>
            <a:r>
              <a:rPr lang="et-EE" dirty="0"/>
              <a:t>Näide: </a:t>
            </a:r>
            <a:r>
              <a:rPr lang="et-EE" dirty="0" err="1"/>
              <a:t>ID-kaart</a:t>
            </a:r>
            <a:r>
              <a:rPr lang="et-EE" dirty="0"/>
              <a:t> (miski, mis mul on) avaneb vaid juhul, kui sisestada õigesse kohta õige PIN-kood (miski, mida ma tean). </a:t>
            </a:r>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652530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Salasõna</a:t>
            </a:r>
          </a:p>
        </p:txBody>
      </p:sp>
      <p:sp>
        <p:nvSpPr>
          <p:cNvPr id="3" name="Sisu kohatäide 2"/>
          <p:cNvSpPr>
            <a:spLocks noGrp="1"/>
          </p:cNvSpPr>
          <p:nvPr>
            <p:ph idx="1"/>
          </p:nvPr>
        </p:nvSpPr>
        <p:spPr/>
        <p:txBody>
          <a:bodyPr/>
          <a:lstStyle/>
          <a:p>
            <a:r>
              <a:rPr lang="et-EE" dirty="0"/>
              <a:t>Lihtsaim ning palju kasutatav autentimisviis on salasõnapõhine. </a:t>
            </a:r>
          </a:p>
          <a:p>
            <a:r>
              <a:rPr lang="et-EE" dirty="0"/>
              <a:t>Salasõna tõestab sinu isiku selle alusel, mida sa tead.</a:t>
            </a:r>
          </a:p>
          <a:p>
            <a:r>
              <a:rPr lang="et-EE" dirty="0"/>
              <a:t>Salasõna puuduseks on kerge </a:t>
            </a:r>
            <a:r>
              <a:rPr lang="et-EE" dirty="0" err="1"/>
              <a:t>varastatavus</a:t>
            </a:r>
            <a:r>
              <a:rPr lang="et-EE" dirty="0"/>
              <a:t>.</a:t>
            </a:r>
          </a:p>
          <a:p>
            <a:r>
              <a:rPr lang="et-EE" dirty="0"/>
              <a:t>Salasõnavargusest ei saa tihti lõppkasutaja teada või saab teada alles peale turvaintsidenti.</a:t>
            </a:r>
          </a:p>
          <a:p>
            <a:r>
              <a:rPr lang="et-EE" dirty="0"/>
              <a:t>Alati tuleks eelistada ID-vahendi (</a:t>
            </a:r>
            <a:r>
              <a:rPr lang="et-EE" dirty="0" err="1"/>
              <a:t>ID-kaart</a:t>
            </a:r>
            <a:r>
              <a:rPr lang="et-EE" dirty="0"/>
              <a:t>, mobiil-ID) põhist autentimist. </a:t>
            </a:r>
          </a:p>
          <a:p>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967776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Probleemid salasõnadega</a:t>
            </a:r>
          </a:p>
        </p:txBody>
      </p:sp>
      <p:sp>
        <p:nvSpPr>
          <p:cNvPr id="3" name="Sisu kohatäide 2"/>
          <p:cNvSpPr>
            <a:spLocks noGrp="1"/>
          </p:cNvSpPr>
          <p:nvPr>
            <p:ph idx="1"/>
          </p:nvPr>
        </p:nvSpPr>
        <p:spPr>
          <a:xfrm>
            <a:off x="838200" y="1431235"/>
            <a:ext cx="10515600" cy="4745728"/>
          </a:xfrm>
        </p:spPr>
        <p:txBody>
          <a:bodyPr>
            <a:normAutofit fontScale="85000" lnSpcReduction="20000"/>
          </a:bodyPr>
          <a:lstStyle/>
          <a:p>
            <a:r>
              <a:rPr lang="et-EE" dirty="0"/>
              <a:t>Levinud salasõnade kasutamine </a:t>
            </a:r>
          </a:p>
          <a:p>
            <a:pPr lvl="1"/>
            <a:r>
              <a:rPr lang="et-EE" dirty="0"/>
              <a:t>2016. aasta levinuimad salasõnad (allikas: </a:t>
            </a:r>
            <a:r>
              <a:rPr lang="et-EE" dirty="0" err="1"/>
              <a:t>Keeper</a:t>
            </a:r>
            <a:r>
              <a:rPr lang="et-EE" dirty="0"/>
              <a:t> </a:t>
            </a:r>
            <a:r>
              <a:rPr lang="et-EE" dirty="0" err="1"/>
              <a:t>Security</a:t>
            </a:r>
            <a:r>
              <a:rPr lang="et-EE" dirty="0"/>
              <a:t>)</a:t>
            </a:r>
          </a:p>
          <a:p>
            <a:pPr lvl="2"/>
            <a:r>
              <a:rPr lang="en-US" dirty="0"/>
              <a:t>123456</a:t>
            </a:r>
          </a:p>
          <a:p>
            <a:pPr lvl="2"/>
            <a:r>
              <a:rPr lang="en-US" dirty="0"/>
              <a:t>123456789</a:t>
            </a:r>
          </a:p>
          <a:p>
            <a:pPr lvl="2"/>
            <a:r>
              <a:rPr lang="en-US" dirty="0"/>
              <a:t>qwerty</a:t>
            </a:r>
          </a:p>
          <a:p>
            <a:pPr lvl="2"/>
            <a:r>
              <a:rPr lang="en-US" dirty="0"/>
              <a:t>12345678</a:t>
            </a:r>
          </a:p>
          <a:p>
            <a:pPr lvl="2"/>
            <a:r>
              <a:rPr lang="en-US" dirty="0"/>
              <a:t>111111</a:t>
            </a:r>
          </a:p>
          <a:p>
            <a:pPr lvl="2"/>
            <a:r>
              <a:rPr lang="en-US" dirty="0"/>
              <a:t>1234567890</a:t>
            </a:r>
          </a:p>
          <a:p>
            <a:pPr lvl="2"/>
            <a:r>
              <a:rPr lang="en-US" dirty="0"/>
              <a:t>1234567</a:t>
            </a:r>
          </a:p>
          <a:p>
            <a:pPr lvl="2"/>
            <a:r>
              <a:rPr lang="en-US" dirty="0"/>
              <a:t>password</a:t>
            </a:r>
          </a:p>
          <a:p>
            <a:pPr lvl="2"/>
            <a:r>
              <a:rPr lang="en-US" dirty="0"/>
              <a:t>123123</a:t>
            </a:r>
          </a:p>
          <a:p>
            <a:pPr lvl="2"/>
            <a:r>
              <a:rPr lang="en-US" dirty="0"/>
              <a:t>987654321</a:t>
            </a:r>
          </a:p>
          <a:p>
            <a:r>
              <a:rPr lang="et-EE" dirty="0"/>
              <a:t>Salasõnade korduvkasutamine:</a:t>
            </a:r>
          </a:p>
          <a:p>
            <a:pPr lvl="1"/>
            <a:r>
              <a:rPr lang="et-EE" dirty="0">
                <a:hlinkClick r:id="rId2"/>
              </a:rPr>
              <a:t>http://www.securityweek.com/68-million-exposed-old-dropbox-hack</a:t>
            </a:r>
            <a:endParaRPr lang="et-EE" dirty="0"/>
          </a:p>
          <a:p>
            <a:pPr lvl="1"/>
            <a:r>
              <a:rPr lang="et-EE" dirty="0">
                <a:hlinkClick r:id="rId3"/>
              </a:rPr>
              <a:t>http://www.securityweek.com/scrub-65-million-it-was-117-million-passwords-stolen-linkedin-2012</a:t>
            </a:r>
            <a:endParaRPr lang="et-EE" dirty="0"/>
          </a:p>
          <a:p>
            <a:r>
              <a:rPr lang="et-EE" dirty="0"/>
              <a:t>Salasõnade ebaturvaline edastamine ja sisestamine</a:t>
            </a:r>
          </a:p>
          <a:p>
            <a:pPr lvl="1"/>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613198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Nõuded salasõnale (1)</a:t>
            </a:r>
          </a:p>
        </p:txBody>
      </p:sp>
      <p:sp>
        <p:nvSpPr>
          <p:cNvPr id="3" name="Sisu kohatäide 2"/>
          <p:cNvSpPr>
            <a:spLocks noGrp="1"/>
          </p:cNvSpPr>
          <p:nvPr>
            <p:ph idx="1"/>
          </p:nvPr>
        </p:nvSpPr>
        <p:spPr>
          <a:xfrm>
            <a:off x="838200" y="1311965"/>
            <a:ext cx="10515600" cy="4864998"/>
          </a:xfrm>
        </p:spPr>
        <p:txBody>
          <a:bodyPr>
            <a:normAutofit fontScale="77500" lnSpcReduction="20000"/>
          </a:bodyPr>
          <a:lstStyle/>
          <a:p>
            <a:r>
              <a:rPr lang="et-EE" dirty="0"/>
              <a:t>Salasõna on salajane. Hoia seda salajasena.</a:t>
            </a:r>
          </a:p>
          <a:p>
            <a:r>
              <a:rPr lang="et-EE" dirty="0"/>
              <a:t>Kasuta salasõnas erinevaid tähti, numbreid ja sümboleid (samas ei tohiks salasõna sisaldada erimärke, sest neid on eri tüüpi klaviatuuridelt raske leida)</a:t>
            </a:r>
          </a:p>
          <a:p>
            <a:r>
              <a:rPr lang="et-EE" dirty="0"/>
              <a:t>Kasuta piisavalt pikka salasõna. Mida pikem on salasõna, seda keerulisem on seda murda (kuni 9märgilise salasõna murdmine võtab aega sekundeid). Salasõna, mis ei ole sõna ning on üle 14 märgi pikk, on juba pea võimatu murda (NB! Varastada saab ka seda).</a:t>
            </a:r>
          </a:p>
          <a:p>
            <a:r>
              <a:rPr lang="et-EE" dirty="0"/>
              <a:t>Salasõna ei tohi olla lihtsasti ära arvatav (N: 12345, </a:t>
            </a:r>
            <a:r>
              <a:rPr lang="et-EE" dirty="0" err="1"/>
              <a:t>qwerty</a:t>
            </a:r>
            <a:r>
              <a:rPr lang="et-EE" dirty="0"/>
              <a:t>, sünnikuupäev, sünniaasta vms)</a:t>
            </a:r>
          </a:p>
          <a:p>
            <a:r>
              <a:rPr lang="et-EE" dirty="0"/>
              <a:t>Kasuta erinevaid salasõnu igal pool (N: sama fraasi ei tohi kasutada tööarvutisse sisenemiseks ning Facebookis).</a:t>
            </a:r>
            <a:endParaRPr lang="en-US" dirty="0"/>
          </a:p>
          <a:p>
            <a:r>
              <a:rPr lang="et-EE" dirty="0"/>
              <a:t>Salasõna ei tohi üles kirjutada (N: </a:t>
            </a:r>
            <a:r>
              <a:rPr lang="et-EE" dirty="0" err="1"/>
              <a:t>postit</a:t>
            </a:r>
            <a:r>
              <a:rPr lang="et-EE" dirty="0"/>
              <a:t>, eraldi fail). Vajadusel kasuta erivahendeid salasõnade loomiseks ning meelespidamiseks.</a:t>
            </a:r>
          </a:p>
          <a:p>
            <a:r>
              <a:rPr lang="et-EE" dirty="0"/>
              <a:t>Kasuta salafraase salasõnade asemel.</a:t>
            </a:r>
          </a:p>
          <a:p>
            <a:r>
              <a:rPr lang="et-EE" dirty="0"/>
              <a:t>Salasõna ei tohi edasi anda teisele isikule. Kui on hädavajalik salasõna jagada </a:t>
            </a:r>
            <a:r>
              <a:rPr lang="et-EE" dirty="0" err="1"/>
              <a:t>meilitsi</a:t>
            </a:r>
            <a:r>
              <a:rPr lang="et-EE" dirty="0"/>
              <a:t>, võib seda teha ainult </a:t>
            </a:r>
            <a:r>
              <a:rPr lang="et-EE" u="sng" dirty="0"/>
              <a:t>krüpteeritud</a:t>
            </a:r>
            <a:r>
              <a:rPr lang="et-EE" dirty="0"/>
              <a:t> kujul.</a:t>
            </a:r>
          </a:p>
          <a:p>
            <a:r>
              <a:rPr lang="et-EE" dirty="0"/>
              <a:t>S</a:t>
            </a:r>
            <a:r>
              <a:rPr lang="fi-FI" dirty="0" err="1"/>
              <a:t>alasõna</a:t>
            </a:r>
            <a:r>
              <a:rPr lang="fi-FI" dirty="0"/>
              <a:t> ei </a:t>
            </a:r>
            <a:r>
              <a:rPr lang="fi-FI" dirty="0" err="1"/>
              <a:t>tohi</a:t>
            </a:r>
            <a:r>
              <a:rPr lang="fi-FI" dirty="0"/>
              <a:t> lasta </a:t>
            </a:r>
            <a:r>
              <a:rPr lang="fi-FI" dirty="0" err="1"/>
              <a:t>veebibrauseritel</a:t>
            </a:r>
            <a:r>
              <a:rPr lang="fi-FI" dirty="0"/>
              <a:t> </a:t>
            </a:r>
            <a:r>
              <a:rPr lang="fi-FI" dirty="0" err="1"/>
              <a:t>meeles</a:t>
            </a:r>
            <a:r>
              <a:rPr lang="fi-FI" dirty="0"/>
              <a:t> </a:t>
            </a:r>
            <a:r>
              <a:rPr lang="fi-FI" dirty="0" err="1"/>
              <a:t>pidada</a:t>
            </a:r>
            <a:r>
              <a:rPr lang="fi-FI" dirty="0"/>
              <a:t>.</a:t>
            </a:r>
          </a:p>
          <a:p>
            <a:endParaRPr lang="et-EE" dirty="0"/>
          </a:p>
          <a:p>
            <a:endParaRPr lang="et-EE" dirty="0"/>
          </a:p>
          <a:p>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1926821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Nõuded salasõnale (2)</a:t>
            </a:r>
          </a:p>
        </p:txBody>
      </p:sp>
      <p:sp>
        <p:nvSpPr>
          <p:cNvPr id="3" name="Sisu kohatäide 2"/>
          <p:cNvSpPr>
            <a:spLocks noGrp="1"/>
          </p:cNvSpPr>
          <p:nvPr>
            <p:ph idx="1"/>
          </p:nvPr>
        </p:nvSpPr>
        <p:spPr>
          <a:xfrm>
            <a:off x="838200" y="1470991"/>
            <a:ext cx="10515600" cy="4705972"/>
          </a:xfrm>
        </p:spPr>
        <p:txBody>
          <a:bodyPr/>
          <a:lstStyle/>
          <a:p>
            <a:r>
              <a:rPr lang="et-EE" dirty="0"/>
              <a:t>Ära logi olulistesse keskkondadesse (sisesta oma salasõna) võõras võrgus või arvutis – sa ei tea kunagi, et keegi ei nuhi või pealt ei kuula.</a:t>
            </a:r>
          </a:p>
          <a:p>
            <a:r>
              <a:rPr lang="et-EE" dirty="0"/>
              <a:t>Suhtu ettevaatusega keskkondadesse, kes küsivad sult isiklikke küsimusi, et nende vastuseid kasutada vajadusel ligipääsu/salasõna taastamiseks – vastused võib tihti lihtsalt leida internetist.</a:t>
            </a:r>
          </a:p>
          <a:p>
            <a:r>
              <a:rPr lang="et-EE" dirty="0"/>
              <a:t>Kui sa enam mõnd kontot ei kasuta (meilikonto, sotsiaalmeedia konto), kustuta või sule see.</a:t>
            </a:r>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475162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Salafraas</a:t>
            </a:r>
          </a:p>
        </p:txBody>
      </p:sp>
      <p:sp>
        <p:nvSpPr>
          <p:cNvPr id="3" name="Sisu kohatäide 2"/>
          <p:cNvSpPr>
            <a:spLocks noGrp="1"/>
          </p:cNvSpPr>
          <p:nvPr>
            <p:ph idx="1"/>
          </p:nvPr>
        </p:nvSpPr>
        <p:spPr>
          <a:xfrm>
            <a:off x="838200" y="1444487"/>
            <a:ext cx="10515600" cy="4732476"/>
          </a:xfrm>
        </p:spPr>
        <p:txBody>
          <a:bodyPr>
            <a:normAutofit lnSpcReduction="10000"/>
          </a:bodyPr>
          <a:lstStyle/>
          <a:p>
            <a:r>
              <a:rPr lang="et-EE" dirty="0"/>
              <a:t>Salasõna kasutamise puudused:</a:t>
            </a:r>
          </a:p>
          <a:p>
            <a:pPr lvl="1"/>
            <a:r>
              <a:rPr lang="et-EE" dirty="0"/>
              <a:t>Salasõna ära arvamine on üsna lihtne.</a:t>
            </a:r>
          </a:p>
          <a:p>
            <a:pPr lvl="1"/>
            <a:r>
              <a:rPr lang="et-EE" dirty="0"/>
              <a:t>Tugev salasõna: vähemalt 14kohaline, sisaldab erinevaid märke, suuri ja väikseid algustähti, numbreid. </a:t>
            </a:r>
          </a:p>
          <a:p>
            <a:pPr lvl="1"/>
            <a:r>
              <a:rPr lang="et-EE" dirty="0"/>
              <a:t>Igal pool peaks kasutama erinevat salasõna.</a:t>
            </a:r>
          </a:p>
          <a:p>
            <a:pPr marL="1828800" lvl="4" indent="0">
              <a:buNone/>
            </a:pPr>
            <a:r>
              <a:rPr lang="et-EE" dirty="0"/>
              <a:t>Salasõnade </a:t>
            </a:r>
            <a:r>
              <a:rPr lang="et-EE" dirty="0" err="1"/>
              <a:t>meeldejätmine</a:t>
            </a:r>
            <a:r>
              <a:rPr lang="et-EE" dirty="0"/>
              <a:t> on keeruline ning see põhjustab turvariski</a:t>
            </a:r>
          </a:p>
          <a:p>
            <a:r>
              <a:rPr lang="et-EE" dirty="0"/>
              <a:t>Lahenduseks on kasutada salafraase (</a:t>
            </a:r>
            <a:r>
              <a:rPr lang="et-EE" i="1" dirty="0" err="1"/>
              <a:t>passphrase</a:t>
            </a:r>
            <a:r>
              <a:rPr lang="et-EE" dirty="0"/>
              <a:t>).</a:t>
            </a:r>
          </a:p>
          <a:p>
            <a:r>
              <a:rPr lang="et-EE" dirty="0"/>
              <a:t>Kus elab president Kaljulaid?</a:t>
            </a:r>
          </a:p>
          <a:p>
            <a:pPr lvl="1"/>
            <a:r>
              <a:rPr lang="et-EE" dirty="0"/>
              <a:t>29 märki pikk</a:t>
            </a:r>
          </a:p>
          <a:p>
            <a:pPr lvl="1"/>
            <a:r>
              <a:rPr lang="et-EE" dirty="0"/>
              <a:t>Suured ja väikesed tähed</a:t>
            </a:r>
          </a:p>
          <a:p>
            <a:pPr lvl="1"/>
            <a:r>
              <a:rPr lang="et-EE" dirty="0"/>
              <a:t>Sümbolid</a:t>
            </a:r>
          </a:p>
          <a:p>
            <a:pPr lvl="1"/>
            <a:r>
              <a:rPr lang="et-EE" dirty="0"/>
              <a:t>Osa tähti numbrite või sümbolitega asendades (N: i=1, a=@) on veel tugevam</a:t>
            </a:r>
          </a:p>
          <a:p>
            <a:endParaRPr lang="et-EE" dirty="0"/>
          </a:p>
          <a:p>
            <a:endParaRPr lang="et-EE" sz="2400" dirty="0"/>
          </a:p>
          <a:p>
            <a:endParaRPr lang="et-EE" dirty="0"/>
          </a:p>
        </p:txBody>
      </p:sp>
      <p:sp>
        <p:nvSpPr>
          <p:cNvPr id="4" name="Jaluse kohatäide 3"/>
          <p:cNvSpPr>
            <a:spLocks noGrp="1"/>
          </p:cNvSpPr>
          <p:nvPr>
            <p:ph type="ftr" sz="quarter" idx="11"/>
          </p:nvPr>
        </p:nvSpPr>
        <p:spPr/>
        <p:txBody>
          <a:bodyPr/>
          <a:lstStyle/>
          <a:p>
            <a:endParaRPr lang="et-EE" dirty="0"/>
          </a:p>
        </p:txBody>
      </p:sp>
      <p:sp>
        <p:nvSpPr>
          <p:cNvPr id="5" name="Nool: paremnool 4"/>
          <p:cNvSpPr/>
          <p:nvPr/>
        </p:nvSpPr>
        <p:spPr>
          <a:xfrm>
            <a:off x="1616766" y="3250413"/>
            <a:ext cx="978408" cy="2481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t-EE"/>
          </a:p>
        </p:txBody>
      </p:sp>
    </p:spTree>
    <p:extLst>
      <p:ext uri="{BB962C8B-B14F-4D97-AF65-F5344CB8AC3E}">
        <p14:creationId xmlns:p14="http://schemas.microsoft.com/office/powerpoint/2010/main" val="1151555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Box 5"/>
          <p:cNvSpPr txBox="1">
            <a:spLocks noChangeArrowheads="1"/>
          </p:cNvSpPr>
          <p:nvPr/>
        </p:nvSpPr>
        <p:spPr bwMode="auto">
          <a:xfrm>
            <a:off x="1703389" y="466726"/>
            <a:ext cx="8563483" cy="584775"/>
          </a:xfrm>
          <a:prstGeom prst="rect">
            <a:avLst/>
          </a:prstGeom>
          <a:noFill/>
          <a:ln w="9525">
            <a:noFill/>
            <a:miter lim="800000"/>
            <a:headEnd/>
            <a:tailEnd/>
          </a:ln>
        </p:spPr>
        <p:txBody>
          <a:bodyPr wrap="square">
            <a:spAutoFit/>
          </a:bodyPr>
          <a:lstStyle/>
          <a:p>
            <a:pPr algn="ctr" fontAlgn="base">
              <a:spcBef>
                <a:spcPct val="0"/>
              </a:spcBef>
              <a:spcAft>
                <a:spcPct val="0"/>
              </a:spcAft>
            </a:pPr>
            <a:r>
              <a:rPr lang="et-EE" sz="3200" b="1" dirty="0">
                <a:solidFill>
                  <a:srgbClr val="F97407"/>
                </a:solidFill>
                <a:latin typeface="Calibri"/>
                <a:cs typeface="Arial" pitchFamily="34" charset="0"/>
              </a:rPr>
              <a:t>Veebiseminari kodukord</a:t>
            </a:r>
            <a:endParaRPr lang="en-US" sz="3200" b="1" dirty="0">
              <a:solidFill>
                <a:srgbClr val="F97407"/>
              </a:solidFill>
              <a:latin typeface="Calibri"/>
              <a:cs typeface="Arial" pitchFamily="34" charset="0"/>
            </a:endParaRPr>
          </a:p>
        </p:txBody>
      </p:sp>
      <p:sp>
        <p:nvSpPr>
          <p:cNvPr id="13316" name="TextBox 6"/>
          <p:cNvSpPr txBox="1">
            <a:spLocks noChangeArrowheads="1"/>
          </p:cNvSpPr>
          <p:nvPr/>
        </p:nvSpPr>
        <p:spPr bwMode="auto">
          <a:xfrm>
            <a:off x="1703388" y="1400176"/>
            <a:ext cx="4203700" cy="3477875"/>
          </a:xfrm>
          <a:prstGeom prst="rect">
            <a:avLst/>
          </a:prstGeom>
          <a:noFill/>
          <a:ln w="9525">
            <a:noFill/>
            <a:miter lim="800000"/>
            <a:headEnd/>
            <a:tailEnd/>
          </a:ln>
        </p:spPr>
        <p:txBody>
          <a:bodyPr>
            <a:spAutoFit/>
          </a:bodyPr>
          <a:lstStyle/>
          <a:p>
            <a:pPr fontAlgn="base">
              <a:spcBef>
                <a:spcPct val="0"/>
              </a:spcBef>
              <a:spcAft>
                <a:spcPct val="0"/>
              </a:spcAft>
            </a:pPr>
            <a:br>
              <a:rPr lang="en-GB" sz="2400" dirty="0">
                <a:solidFill>
                  <a:srgbClr val="000000"/>
                </a:solidFill>
                <a:latin typeface="Trebuchet MS" pitchFamily="34" charset="0"/>
                <a:cs typeface="Arial" charset="0"/>
              </a:rPr>
            </a:br>
            <a:r>
              <a:rPr lang="en-GB" sz="2800" dirty="0">
                <a:solidFill>
                  <a:srgbClr val="000000"/>
                </a:solidFill>
                <a:latin typeface="Calibri"/>
                <a:cs typeface="Arial" charset="0"/>
              </a:rPr>
              <a:t>Slaidid kuvatakse koos videopildiga. Soovi korral saate nii videopildi kui ka slaidiakna asukohta muuta menüü Layout kaudu ja hiljem ka kursori abil nende suurust muuta.</a:t>
            </a:r>
            <a:endParaRPr lang="et-EE" sz="2800" dirty="0">
              <a:solidFill>
                <a:srgbClr val="000000"/>
              </a:solidFill>
              <a:latin typeface="Calibri"/>
              <a:cs typeface="Arial"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4871" y="1628801"/>
            <a:ext cx="4382001" cy="3709015"/>
          </a:xfrm>
          <a:prstGeom prst="rect">
            <a:avLst/>
          </a:prstGeom>
        </p:spPr>
      </p:pic>
    </p:spTree>
    <p:extLst>
      <p:ext uri="{BB962C8B-B14F-4D97-AF65-F5344CB8AC3E}">
        <p14:creationId xmlns:p14="http://schemas.microsoft.com/office/powerpoint/2010/main" val="2888992909"/>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365125"/>
            <a:ext cx="10515600" cy="854075"/>
          </a:xfrm>
        </p:spPr>
        <p:txBody>
          <a:bodyPr/>
          <a:lstStyle/>
          <a:p>
            <a:r>
              <a:rPr lang="et-EE" dirty="0"/>
              <a:t>Turvaline autentimine </a:t>
            </a:r>
            <a:r>
              <a:rPr lang="et-EE" dirty="0" err="1"/>
              <a:t>digivahenditega</a:t>
            </a:r>
            <a:r>
              <a:rPr lang="et-EE" dirty="0"/>
              <a:t> (1)</a:t>
            </a:r>
          </a:p>
        </p:txBody>
      </p:sp>
      <p:sp>
        <p:nvSpPr>
          <p:cNvPr id="3" name="Sisu kohatäide 2"/>
          <p:cNvSpPr>
            <a:spLocks noGrp="1"/>
          </p:cNvSpPr>
          <p:nvPr>
            <p:ph idx="1"/>
          </p:nvPr>
        </p:nvSpPr>
        <p:spPr>
          <a:xfrm>
            <a:off x="838200" y="1403881"/>
            <a:ext cx="10515600" cy="4744946"/>
          </a:xfrm>
        </p:spPr>
        <p:txBody>
          <a:bodyPr>
            <a:normAutofit/>
          </a:bodyPr>
          <a:lstStyle/>
          <a:p>
            <a:r>
              <a:rPr lang="et-EE" dirty="0"/>
              <a:t>Alati tuleb salasõnapõhisele autentimisele eelistada ID-kaardi põhist autentimist, mis on palju turvalisem. ID-kaardis asuvaid võtmeid ei saa üle võrgu varastada ega kopeerida.</a:t>
            </a:r>
          </a:p>
          <a:p>
            <a:r>
              <a:rPr lang="et-EE" dirty="0"/>
              <a:t>Reeglid:</a:t>
            </a:r>
          </a:p>
          <a:p>
            <a:pPr lvl="1"/>
            <a:r>
              <a:rPr lang="et-EE" dirty="0"/>
              <a:t>ID-kaarti ega selle PIN-koode ei tohi kunagi teisele isikule üle anda (sama </a:t>
            </a:r>
            <a:r>
              <a:rPr lang="et-EE" dirty="0" err="1"/>
              <a:t>digi</a:t>
            </a:r>
            <a:r>
              <a:rPr lang="et-EE" dirty="0"/>
              <a:t>-ID ja mobiil-ID korral). Tegu on personaalse turvalise autentimisvahendiga. </a:t>
            </a:r>
          </a:p>
          <a:p>
            <a:pPr lvl="1"/>
            <a:r>
              <a:rPr lang="et-EE" dirty="0"/>
              <a:t>ID-kaardi PIN-koode ei tohi üles kirjutada. PUK-kood on aga lausa soovitav peidetud kujul üles kirjutada, et välistada käideldavuskadusid.</a:t>
            </a:r>
          </a:p>
          <a:p>
            <a:pPr lvl="1"/>
            <a:r>
              <a:rPr lang="et-EE" dirty="0"/>
              <a:t>ID-kaarti ei tohi kasutada võõras arvutis, mille turvasätteid te ei tunne. Seal asuv võimalik kurivara võib PIN-koodi varastada.</a:t>
            </a:r>
          </a:p>
          <a:p>
            <a:endParaRPr lang="et-EE" dirty="0"/>
          </a:p>
          <a:p>
            <a:pPr lvl="1"/>
            <a:endParaRPr lang="et-EE" b="1"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3198302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838200" y="365125"/>
            <a:ext cx="10515600" cy="1145623"/>
          </a:xfrm>
        </p:spPr>
        <p:txBody>
          <a:bodyPr/>
          <a:lstStyle/>
          <a:p>
            <a:r>
              <a:rPr lang="et-EE" dirty="0"/>
              <a:t>Turvaline autentimine </a:t>
            </a:r>
            <a:r>
              <a:rPr lang="et-EE" dirty="0" err="1"/>
              <a:t>digivahenditega</a:t>
            </a:r>
            <a:r>
              <a:rPr lang="et-EE" dirty="0"/>
              <a:t> (2)</a:t>
            </a:r>
          </a:p>
        </p:txBody>
      </p:sp>
      <p:sp>
        <p:nvSpPr>
          <p:cNvPr id="3" name="Sisu kohatäide 2"/>
          <p:cNvSpPr>
            <a:spLocks noGrp="1"/>
          </p:cNvSpPr>
          <p:nvPr>
            <p:ph idx="1"/>
          </p:nvPr>
        </p:nvSpPr>
        <p:spPr>
          <a:xfrm>
            <a:off x="838200" y="1404730"/>
            <a:ext cx="10515600" cy="4744097"/>
          </a:xfrm>
        </p:spPr>
        <p:txBody>
          <a:bodyPr>
            <a:normAutofit fontScale="92500" lnSpcReduction="20000"/>
          </a:bodyPr>
          <a:lstStyle/>
          <a:p>
            <a:r>
              <a:rPr lang="et-EE" dirty="0"/>
              <a:t>ID-kaardi  PIN-koode ei tohi sisestada paigas, kus keegi võib neid pealt vaadata. </a:t>
            </a:r>
          </a:p>
          <a:p>
            <a:r>
              <a:rPr lang="et-EE" dirty="0"/>
              <a:t>Hoidke ID-kaarti arvutis nii lühidalt kui võimalik (kui kaart pole arvutis, ei saa kurivara seda kasutada)</a:t>
            </a:r>
          </a:p>
          <a:p>
            <a:r>
              <a:rPr lang="et-EE" dirty="0" err="1"/>
              <a:t>Veebilehitsejad</a:t>
            </a:r>
            <a:r>
              <a:rPr lang="et-EE" dirty="0"/>
              <a:t> võivad puhverdada (ajutiselt salvestada) aktiivse ID-kaardi sessiooni käigus sisestatud PIN1 ehk isikutuvastamise koodi. Selle tulemusel võib õnnestuda erinevatesse e-teenustesse </a:t>
            </a:r>
            <a:r>
              <a:rPr lang="et-EE" dirty="0" err="1"/>
              <a:t>sisselogimine</a:t>
            </a:r>
            <a:r>
              <a:rPr lang="et-EE" dirty="0"/>
              <a:t> ilma PIN1-koodi korduvalt sisestamata. PIN1-koodi „puhverdamist“ saab vältida, kui järgida järgmist kolme põhimõtet: </a:t>
            </a:r>
          </a:p>
          <a:p>
            <a:pPr lvl="1"/>
            <a:r>
              <a:rPr lang="et-EE" dirty="0"/>
              <a:t>kui kasutasid ID-kaarti internetis mõnes e-teenuses, siis teenuse kasutamise lõppemisel vajuta kindlasti „Välju“, „Logi  välja“ või „Sulge“ nupule;</a:t>
            </a:r>
          </a:p>
          <a:p>
            <a:pPr lvl="1"/>
            <a:r>
              <a:rPr lang="et-EE" dirty="0"/>
              <a:t>pärast ID-kaardi elektroonilise kasutamise lõppu võta </a:t>
            </a:r>
            <a:r>
              <a:rPr lang="et-EE" dirty="0" err="1"/>
              <a:t>ID-kaart</a:t>
            </a:r>
            <a:r>
              <a:rPr lang="et-EE" dirty="0"/>
              <a:t> alati kaardilugejast välja;</a:t>
            </a:r>
          </a:p>
          <a:p>
            <a:pPr lvl="1"/>
            <a:r>
              <a:rPr lang="et-EE" dirty="0"/>
              <a:t>sulge kindlasti kõik </a:t>
            </a:r>
            <a:r>
              <a:rPr lang="et-EE" dirty="0" err="1"/>
              <a:t>veebilehitseja</a:t>
            </a:r>
            <a:r>
              <a:rPr lang="et-EE" dirty="0"/>
              <a:t> (Internet Explorer, </a:t>
            </a:r>
            <a:r>
              <a:rPr lang="et-EE" dirty="0" err="1"/>
              <a:t>Mozilla</a:t>
            </a:r>
            <a:r>
              <a:rPr lang="et-EE" dirty="0"/>
              <a:t> </a:t>
            </a:r>
            <a:r>
              <a:rPr lang="et-EE" dirty="0" err="1"/>
              <a:t>Firefox</a:t>
            </a:r>
            <a:r>
              <a:rPr lang="et-EE" dirty="0"/>
              <a:t>, </a:t>
            </a:r>
            <a:r>
              <a:rPr lang="et-EE" dirty="0" err="1"/>
              <a:t>Chrome</a:t>
            </a:r>
            <a:r>
              <a:rPr lang="et-EE" dirty="0"/>
              <a:t>, Safari) aknad kui eelnev on tehtud. </a:t>
            </a:r>
          </a:p>
          <a:p>
            <a:endParaRPr lang="et-EE" dirty="0"/>
          </a:p>
          <a:p>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318892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a:extLst>
              <a:ext uri="{FF2B5EF4-FFF2-40B4-BE49-F238E27FC236}">
                <a16:creationId xmlns:a16="http://schemas.microsoft.com/office/drawing/2014/main" id="{B50FEDEE-9D66-4780-BE5A-BC0C6DB9EBC4}"/>
              </a:ext>
            </a:extLst>
          </p:cNvPr>
          <p:cNvSpPr>
            <a:spLocks noGrp="1"/>
          </p:cNvSpPr>
          <p:nvPr>
            <p:ph type="title"/>
          </p:nvPr>
        </p:nvSpPr>
        <p:spPr/>
        <p:txBody>
          <a:bodyPr/>
          <a:lstStyle/>
          <a:p>
            <a:r>
              <a:rPr lang="et-EE" dirty="0"/>
              <a:t>Paroolihaldustarkvara</a:t>
            </a:r>
          </a:p>
        </p:txBody>
      </p:sp>
      <p:sp>
        <p:nvSpPr>
          <p:cNvPr id="3" name="Sisu kohatäide 2">
            <a:extLst>
              <a:ext uri="{FF2B5EF4-FFF2-40B4-BE49-F238E27FC236}">
                <a16:creationId xmlns:a16="http://schemas.microsoft.com/office/drawing/2014/main" id="{45C3D369-BC02-4259-ABBE-FA249C9C99A4}"/>
              </a:ext>
            </a:extLst>
          </p:cNvPr>
          <p:cNvSpPr>
            <a:spLocks noGrp="1"/>
          </p:cNvSpPr>
          <p:nvPr>
            <p:ph idx="1"/>
          </p:nvPr>
        </p:nvSpPr>
        <p:spPr/>
        <p:txBody>
          <a:bodyPr/>
          <a:lstStyle/>
          <a:p>
            <a:r>
              <a:rPr lang="et-EE" dirty="0"/>
              <a:t>Salvestavad salasõnu krüpteeritud kujul</a:t>
            </a:r>
          </a:p>
          <a:p>
            <a:r>
              <a:rPr lang="et-EE" dirty="0"/>
              <a:t>Pakuvad ise välja piisavalt keerulisi salasõnu </a:t>
            </a:r>
          </a:p>
          <a:p>
            <a:r>
              <a:rPr lang="et-EE" dirty="0"/>
              <a:t>Võimaldavad salasõnu veebivormidesse hõlpsasti sisestada</a:t>
            </a:r>
          </a:p>
          <a:p>
            <a:r>
              <a:rPr lang="et-EE" dirty="0"/>
              <a:t>Näited:</a:t>
            </a:r>
          </a:p>
          <a:p>
            <a:pPr lvl="1"/>
            <a:r>
              <a:rPr lang="et-EE" dirty="0" err="1">
                <a:hlinkClick r:id="rId2"/>
              </a:rPr>
              <a:t>KeePass</a:t>
            </a:r>
            <a:endParaRPr lang="et-EE" dirty="0"/>
          </a:p>
          <a:p>
            <a:pPr lvl="1"/>
            <a:r>
              <a:rPr lang="et-EE" dirty="0" err="1">
                <a:hlinkClick r:id="rId3"/>
              </a:rPr>
              <a:t>LastPass</a:t>
            </a:r>
            <a:endParaRPr lang="et-EE" dirty="0"/>
          </a:p>
        </p:txBody>
      </p:sp>
      <p:sp>
        <p:nvSpPr>
          <p:cNvPr id="4" name="Jaluse kohatäide 3">
            <a:extLst>
              <a:ext uri="{FF2B5EF4-FFF2-40B4-BE49-F238E27FC236}">
                <a16:creationId xmlns:a16="http://schemas.microsoft.com/office/drawing/2014/main" id="{5C5FCDBC-BFE6-4EDA-B678-05450066074B}"/>
              </a:ext>
            </a:extLst>
          </p:cNvPr>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3500523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Krüpteerimine</a:t>
            </a:r>
          </a:p>
        </p:txBody>
      </p:sp>
      <p:sp>
        <p:nvSpPr>
          <p:cNvPr id="3" name="Sisu kohatäide 2"/>
          <p:cNvSpPr>
            <a:spLocks noGrp="1"/>
          </p:cNvSpPr>
          <p:nvPr>
            <p:ph idx="1"/>
          </p:nvPr>
        </p:nvSpPr>
        <p:spPr>
          <a:xfrm>
            <a:off x="838200" y="1378634"/>
            <a:ext cx="10515600" cy="4770193"/>
          </a:xfrm>
        </p:spPr>
        <p:txBody>
          <a:bodyPr>
            <a:normAutofit fontScale="92500" lnSpcReduction="20000"/>
          </a:bodyPr>
          <a:lstStyle/>
          <a:p>
            <a:r>
              <a:rPr lang="et-EE" dirty="0"/>
              <a:t>Krüpteerimine tähendab loetaval kujul oleva informatsiooni muutmist loetamatuks.</a:t>
            </a:r>
          </a:p>
          <a:p>
            <a:r>
              <a:rPr lang="et-EE" dirty="0"/>
              <a:t>Faili krüpteerimise eesmärgiks on muuta failis asuvad andmed võõrastele loetamatuteks ehk info salastada.</a:t>
            </a:r>
          </a:p>
          <a:p>
            <a:r>
              <a:rPr lang="et-EE" dirty="0"/>
              <a:t>Krüpteerimisalgoritm on matemaatiline valem, mis šifreerib andmefaili. Seda saab dešifreerida ainult </a:t>
            </a:r>
            <a:r>
              <a:rPr lang="et-EE" dirty="0" err="1"/>
              <a:t>krüptovõtmega</a:t>
            </a:r>
            <a:r>
              <a:rPr lang="et-EE" dirty="0"/>
              <a:t>.</a:t>
            </a:r>
          </a:p>
          <a:p>
            <a:r>
              <a:rPr lang="et-EE" dirty="0"/>
              <a:t>Krüpteeritakse:</a:t>
            </a:r>
          </a:p>
          <a:p>
            <a:pPr lvl="1"/>
            <a:r>
              <a:rPr lang="et-EE" dirty="0"/>
              <a:t>Kusagil olevaid andmeid (kõvaketas)</a:t>
            </a:r>
          </a:p>
          <a:p>
            <a:pPr lvl="1"/>
            <a:r>
              <a:rPr lang="et-EE" dirty="0"/>
              <a:t>Liikuvaid andmeid (</a:t>
            </a:r>
            <a:r>
              <a:rPr lang="et-EE" dirty="0" err="1"/>
              <a:t>meilitsi</a:t>
            </a:r>
            <a:r>
              <a:rPr lang="et-EE" dirty="0"/>
              <a:t> saadetav info)</a:t>
            </a:r>
          </a:p>
          <a:p>
            <a:r>
              <a:rPr lang="et-EE" dirty="0"/>
              <a:t>Näited:</a:t>
            </a:r>
          </a:p>
          <a:p>
            <a:pPr lvl="1"/>
            <a:r>
              <a:rPr lang="et-EE" dirty="0"/>
              <a:t>Kõvaketta krüpteerimine</a:t>
            </a:r>
          </a:p>
          <a:p>
            <a:pPr lvl="1"/>
            <a:r>
              <a:rPr lang="et-EE" dirty="0"/>
              <a:t>Turvalised kanalid, st võrguliikluse krüpteerimine (HTTPS, VPN)</a:t>
            </a:r>
          </a:p>
          <a:p>
            <a:pPr lvl="1"/>
            <a:r>
              <a:rPr lang="et-EE" dirty="0"/>
              <a:t>Üle meili jm ebaturvalise failivahetussüsteemi edastatavate andmete krüpteerimine – </a:t>
            </a:r>
            <a:r>
              <a:rPr lang="et-EE" dirty="0" err="1"/>
              <a:t>transpordikrüpto</a:t>
            </a:r>
            <a:r>
              <a:rPr lang="et-EE" dirty="0"/>
              <a:t> (CDOC)</a:t>
            </a:r>
          </a:p>
          <a:p>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397435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pic>
        <p:nvPicPr>
          <p:cNvPr id="9" name="Sisu kohatäide 5"/>
          <p:cNvPicPr>
            <a:picLocks noChangeAspect="1"/>
          </p:cNvPicPr>
          <p:nvPr/>
        </p:nvPicPr>
        <p:blipFill rotWithShape="1">
          <a:blip r:embed="rId2">
            <a:extLst>
              <a:ext uri="{28A0092B-C50C-407E-A947-70E740481C1C}">
                <a14:useLocalDpi xmlns:a14="http://schemas.microsoft.com/office/drawing/2010/main" val="0"/>
              </a:ext>
            </a:extLst>
          </a:blip>
          <a:srcRect l="1001" r="2355" b="-2"/>
          <a:stretch/>
        </p:blipFill>
        <p:spPr>
          <a:xfrm>
            <a:off x="5192233" y="492573"/>
            <a:ext cx="6476722" cy="5880796"/>
          </a:xfrm>
          <a:prstGeom prst="rect">
            <a:avLst/>
          </a:prstGeom>
        </p:spPr>
      </p:pic>
      <p:sp>
        <p:nvSpPr>
          <p:cNvPr id="12" name="Rectangle 15">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92894CA7-C57C-4B6B-92E3-3F9858750CFE}"/>
              </a:ext>
            </a:extLst>
          </p:cNvPr>
          <p:cNvSpPr>
            <a:spLocks noGrp="1"/>
          </p:cNvSpPr>
          <p:nvPr>
            <p:ph type="title"/>
          </p:nvPr>
        </p:nvSpPr>
        <p:spPr>
          <a:xfrm>
            <a:off x="674237" y="914400"/>
            <a:ext cx="3657600" cy="2887579"/>
          </a:xfrm>
        </p:spPr>
        <p:txBody>
          <a:bodyPr vert="horz" lIns="91440" tIns="45720" rIns="91440" bIns="45720" rtlCol="0" anchor="b">
            <a:normAutofit/>
          </a:bodyPr>
          <a:lstStyle/>
          <a:p>
            <a:pPr algn="ctr"/>
            <a:r>
              <a:rPr lang="en-US" kern="1200">
                <a:solidFill>
                  <a:schemeClr val="bg1"/>
                </a:solidFill>
                <a:latin typeface="+mj-lt"/>
                <a:ea typeface="+mj-ea"/>
                <a:cs typeface="+mj-cs"/>
              </a:rPr>
              <a:t>Krüpteerimine ID-kaardiga</a:t>
            </a:r>
          </a:p>
        </p:txBody>
      </p:sp>
    </p:spTree>
    <p:extLst>
      <p:ext uri="{BB962C8B-B14F-4D97-AF65-F5344CB8AC3E}">
        <p14:creationId xmlns:p14="http://schemas.microsoft.com/office/powerpoint/2010/main" val="12749081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pic>
        <p:nvPicPr>
          <p:cNvPr id="10" name="Sisu kohatäide 9">
            <a:extLst>
              <a:ext uri="{FF2B5EF4-FFF2-40B4-BE49-F238E27FC236}">
                <a16:creationId xmlns:a16="http://schemas.microsoft.com/office/drawing/2014/main" id="{D3303A59-6B15-481A-B91A-C8F5363BEA6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59683" y="492573"/>
            <a:ext cx="6141823" cy="5880796"/>
          </a:xfrm>
          <a:prstGeom prst="rect">
            <a:avLst/>
          </a:prstGeom>
        </p:spPr>
      </p:pic>
      <p:sp>
        <p:nvSpPr>
          <p:cNvPr id="17" name="Rectangle 16">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1D01100D-28FE-49BE-B5F4-B22187BB91C5}"/>
              </a:ext>
            </a:extLst>
          </p:cNvPr>
          <p:cNvSpPr>
            <a:spLocks noGrp="1"/>
          </p:cNvSpPr>
          <p:nvPr>
            <p:ph type="title"/>
          </p:nvPr>
        </p:nvSpPr>
        <p:spPr>
          <a:xfrm>
            <a:off x="674237" y="914400"/>
            <a:ext cx="3994952" cy="2887579"/>
          </a:xfrm>
        </p:spPr>
        <p:txBody>
          <a:bodyPr vert="horz" lIns="91440" tIns="45720" rIns="91440" bIns="45720" rtlCol="0" anchor="b">
            <a:normAutofit/>
          </a:bodyPr>
          <a:lstStyle/>
          <a:p>
            <a:pPr algn="ctr"/>
            <a:r>
              <a:rPr lang="en-US" sz="4800" kern="1200" dirty="0" err="1">
                <a:solidFill>
                  <a:schemeClr val="bg1"/>
                </a:solidFill>
                <a:latin typeface="+mj-lt"/>
                <a:ea typeface="+mj-ea"/>
                <a:cs typeface="+mj-cs"/>
              </a:rPr>
              <a:t>Krüpte</a:t>
            </a:r>
            <a:r>
              <a:rPr lang="et-EE" sz="4800" kern="1200" dirty="0">
                <a:solidFill>
                  <a:schemeClr val="bg1"/>
                </a:solidFill>
                <a:latin typeface="+mj-lt"/>
                <a:ea typeface="+mj-ea"/>
                <a:cs typeface="+mj-cs"/>
              </a:rPr>
              <a:t>e</a:t>
            </a:r>
            <a:r>
              <a:rPr lang="en-US" sz="4800" kern="1200" dirty="0" err="1">
                <a:solidFill>
                  <a:schemeClr val="bg1"/>
                </a:solidFill>
                <a:latin typeface="+mj-lt"/>
                <a:ea typeface="+mj-ea"/>
                <a:cs typeface="+mj-cs"/>
              </a:rPr>
              <a:t>rimine</a:t>
            </a:r>
            <a:r>
              <a:rPr lang="en-US" sz="4800" kern="1200" dirty="0">
                <a:solidFill>
                  <a:schemeClr val="bg1"/>
                </a:solidFill>
                <a:latin typeface="+mj-lt"/>
                <a:ea typeface="+mj-ea"/>
                <a:cs typeface="+mj-cs"/>
              </a:rPr>
              <a:t> ID-</a:t>
            </a:r>
            <a:r>
              <a:rPr lang="en-US" sz="4800" kern="1200" dirty="0" err="1">
                <a:solidFill>
                  <a:schemeClr val="bg1"/>
                </a:solidFill>
                <a:latin typeface="+mj-lt"/>
                <a:ea typeface="+mj-ea"/>
                <a:cs typeface="+mj-cs"/>
              </a:rPr>
              <a:t>kaardiga</a:t>
            </a:r>
            <a:endParaRPr lang="en-US" sz="4800" kern="1200" dirty="0">
              <a:solidFill>
                <a:schemeClr val="bg1"/>
              </a:solidFill>
              <a:latin typeface="+mj-lt"/>
              <a:ea typeface="+mj-ea"/>
              <a:cs typeface="+mj-cs"/>
            </a:endParaRPr>
          </a:p>
        </p:txBody>
      </p:sp>
    </p:spTree>
    <p:extLst>
      <p:ext uri="{BB962C8B-B14F-4D97-AF65-F5344CB8AC3E}">
        <p14:creationId xmlns:p14="http://schemas.microsoft.com/office/powerpoint/2010/main" val="1845004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7" name="Rectangle 16">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1D01100D-28FE-49BE-B5F4-B22187BB91C5}"/>
              </a:ext>
            </a:extLst>
          </p:cNvPr>
          <p:cNvSpPr>
            <a:spLocks noGrp="1"/>
          </p:cNvSpPr>
          <p:nvPr>
            <p:ph type="title"/>
          </p:nvPr>
        </p:nvSpPr>
        <p:spPr>
          <a:xfrm>
            <a:off x="674237" y="914400"/>
            <a:ext cx="3994952" cy="2887579"/>
          </a:xfrm>
        </p:spPr>
        <p:txBody>
          <a:bodyPr vert="horz" lIns="91440" tIns="45720" rIns="91440" bIns="45720" rtlCol="0" anchor="b">
            <a:normAutofit/>
          </a:bodyPr>
          <a:lstStyle/>
          <a:p>
            <a:pPr algn="ctr"/>
            <a:r>
              <a:rPr lang="en-US" sz="4800" kern="1200" dirty="0" err="1">
                <a:solidFill>
                  <a:schemeClr val="bg1"/>
                </a:solidFill>
                <a:latin typeface="+mj-lt"/>
                <a:ea typeface="+mj-ea"/>
                <a:cs typeface="+mj-cs"/>
              </a:rPr>
              <a:t>Krüpte</a:t>
            </a:r>
            <a:r>
              <a:rPr lang="et-EE" sz="4800" kern="1200" dirty="0">
                <a:solidFill>
                  <a:schemeClr val="bg1"/>
                </a:solidFill>
                <a:latin typeface="+mj-lt"/>
                <a:ea typeface="+mj-ea"/>
                <a:cs typeface="+mj-cs"/>
              </a:rPr>
              <a:t>e</a:t>
            </a:r>
            <a:r>
              <a:rPr lang="en-US" sz="4800" kern="1200" dirty="0" err="1">
                <a:solidFill>
                  <a:schemeClr val="bg1"/>
                </a:solidFill>
                <a:latin typeface="+mj-lt"/>
                <a:ea typeface="+mj-ea"/>
                <a:cs typeface="+mj-cs"/>
              </a:rPr>
              <a:t>rimine</a:t>
            </a:r>
            <a:r>
              <a:rPr lang="en-US" sz="4800" kern="1200" dirty="0">
                <a:solidFill>
                  <a:schemeClr val="bg1"/>
                </a:solidFill>
                <a:latin typeface="+mj-lt"/>
                <a:ea typeface="+mj-ea"/>
                <a:cs typeface="+mj-cs"/>
              </a:rPr>
              <a:t> ID-</a:t>
            </a:r>
            <a:r>
              <a:rPr lang="en-US" sz="4800" kern="1200" dirty="0" err="1">
                <a:solidFill>
                  <a:schemeClr val="bg1"/>
                </a:solidFill>
                <a:latin typeface="+mj-lt"/>
                <a:ea typeface="+mj-ea"/>
                <a:cs typeface="+mj-cs"/>
              </a:rPr>
              <a:t>kaardiga</a:t>
            </a:r>
            <a:endParaRPr lang="en-US" sz="4800" kern="1200" dirty="0">
              <a:solidFill>
                <a:schemeClr val="bg1"/>
              </a:solidFill>
              <a:latin typeface="+mj-lt"/>
              <a:ea typeface="+mj-ea"/>
              <a:cs typeface="+mj-cs"/>
            </a:endParaRPr>
          </a:p>
        </p:txBody>
      </p:sp>
      <p:pic>
        <p:nvPicPr>
          <p:cNvPr id="7" name="Sisu kohatäide 6">
            <a:extLst>
              <a:ext uri="{FF2B5EF4-FFF2-40B4-BE49-F238E27FC236}">
                <a16:creationId xmlns:a16="http://schemas.microsoft.com/office/drawing/2014/main" id="{3AEE0AC6-6A3C-4689-9416-F65BC512FC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76976" y="478301"/>
            <a:ext cx="6375652" cy="5887007"/>
          </a:xfrm>
        </p:spPr>
      </p:pic>
    </p:spTree>
    <p:extLst>
      <p:ext uri="{BB962C8B-B14F-4D97-AF65-F5344CB8AC3E}">
        <p14:creationId xmlns:p14="http://schemas.microsoft.com/office/powerpoint/2010/main" val="17644860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7" name="Rectangle 16">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1D01100D-28FE-49BE-B5F4-B22187BB91C5}"/>
              </a:ext>
            </a:extLst>
          </p:cNvPr>
          <p:cNvSpPr>
            <a:spLocks noGrp="1"/>
          </p:cNvSpPr>
          <p:nvPr>
            <p:ph type="title"/>
          </p:nvPr>
        </p:nvSpPr>
        <p:spPr>
          <a:xfrm>
            <a:off x="674237" y="914400"/>
            <a:ext cx="3994952" cy="2887579"/>
          </a:xfrm>
        </p:spPr>
        <p:txBody>
          <a:bodyPr vert="horz" lIns="91440" tIns="45720" rIns="91440" bIns="45720" rtlCol="0" anchor="b">
            <a:normAutofit/>
          </a:bodyPr>
          <a:lstStyle/>
          <a:p>
            <a:pPr algn="ctr"/>
            <a:r>
              <a:rPr lang="en-US" sz="4800" kern="1200" dirty="0" err="1">
                <a:solidFill>
                  <a:schemeClr val="bg1"/>
                </a:solidFill>
                <a:latin typeface="+mj-lt"/>
                <a:ea typeface="+mj-ea"/>
                <a:cs typeface="+mj-cs"/>
              </a:rPr>
              <a:t>Krüpte</a:t>
            </a:r>
            <a:r>
              <a:rPr lang="et-EE" sz="4800" kern="1200" dirty="0">
                <a:solidFill>
                  <a:schemeClr val="bg1"/>
                </a:solidFill>
                <a:latin typeface="+mj-lt"/>
                <a:ea typeface="+mj-ea"/>
                <a:cs typeface="+mj-cs"/>
              </a:rPr>
              <a:t>e</a:t>
            </a:r>
            <a:r>
              <a:rPr lang="en-US" sz="4800" kern="1200" dirty="0" err="1">
                <a:solidFill>
                  <a:schemeClr val="bg1"/>
                </a:solidFill>
                <a:latin typeface="+mj-lt"/>
                <a:ea typeface="+mj-ea"/>
                <a:cs typeface="+mj-cs"/>
              </a:rPr>
              <a:t>rimine</a:t>
            </a:r>
            <a:r>
              <a:rPr lang="en-US" sz="4800" kern="1200" dirty="0">
                <a:solidFill>
                  <a:schemeClr val="bg1"/>
                </a:solidFill>
                <a:latin typeface="+mj-lt"/>
                <a:ea typeface="+mj-ea"/>
                <a:cs typeface="+mj-cs"/>
              </a:rPr>
              <a:t> ID-</a:t>
            </a:r>
            <a:r>
              <a:rPr lang="en-US" sz="4800" kern="1200" dirty="0" err="1">
                <a:solidFill>
                  <a:schemeClr val="bg1"/>
                </a:solidFill>
                <a:latin typeface="+mj-lt"/>
                <a:ea typeface="+mj-ea"/>
                <a:cs typeface="+mj-cs"/>
              </a:rPr>
              <a:t>kaardiga</a:t>
            </a:r>
            <a:endParaRPr lang="en-US" sz="4800" kern="1200" dirty="0">
              <a:solidFill>
                <a:schemeClr val="bg1"/>
              </a:solidFill>
              <a:latin typeface="+mj-lt"/>
              <a:ea typeface="+mj-ea"/>
              <a:cs typeface="+mj-cs"/>
            </a:endParaRPr>
          </a:p>
        </p:txBody>
      </p:sp>
      <p:pic>
        <p:nvPicPr>
          <p:cNvPr id="7" name="Sisu kohatäide 6">
            <a:extLst>
              <a:ext uri="{FF2B5EF4-FFF2-40B4-BE49-F238E27FC236}">
                <a16:creationId xmlns:a16="http://schemas.microsoft.com/office/drawing/2014/main" id="{9AA10467-705C-4006-8E6C-2D780C188F8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7995" y="321177"/>
            <a:ext cx="6679653" cy="5898648"/>
          </a:xfrm>
        </p:spPr>
      </p:pic>
    </p:spTree>
    <p:extLst>
      <p:ext uri="{BB962C8B-B14F-4D97-AF65-F5344CB8AC3E}">
        <p14:creationId xmlns:p14="http://schemas.microsoft.com/office/powerpoint/2010/main" val="14136733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7" name="Rectangle 16">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1D01100D-28FE-49BE-B5F4-B22187BB91C5}"/>
              </a:ext>
            </a:extLst>
          </p:cNvPr>
          <p:cNvSpPr>
            <a:spLocks noGrp="1"/>
          </p:cNvSpPr>
          <p:nvPr>
            <p:ph type="title"/>
          </p:nvPr>
        </p:nvSpPr>
        <p:spPr>
          <a:xfrm>
            <a:off x="674237" y="914400"/>
            <a:ext cx="3994952" cy="2887579"/>
          </a:xfrm>
        </p:spPr>
        <p:txBody>
          <a:bodyPr vert="horz" lIns="91440" tIns="45720" rIns="91440" bIns="45720" rtlCol="0" anchor="b">
            <a:normAutofit/>
          </a:bodyPr>
          <a:lstStyle/>
          <a:p>
            <a:pPr algn="ctr"/>
            <a:r>
              <a:rPr lang="en-US" sz="4800" kern="1200" dirty="0" err="1">
                <a:solidFill>
                  <a:schemeClr val="bg1"/>
                </a:solidFill>
                <a:latin typeface="+mj-lt"/>
                <a:ea typeface="+mj-ea"/>
                <a:cs typeface="+mj-cs"/>
              </a:rPr>
              <a:t>Krüpte</a:t>
            </a:r>
            <a:r>
              <a:rPr lang="et-EE" sz="4800" kern="1200" dirty="0">
                <a:solidFill>
                  <a:schemeClr val="bg1"/>
                </a:solidFill>
                <a:latin typeface="+mj-lt"/>
                <a:ea typeface="+mj-ea"/>
                <a:cs typeface="+mj-cs"/>
              </a:rPr>
              <a:t>e</a:t>
            </a:r>
            <a:r>
              <a:rPr lang="en-US" sz="4800" kern="1200" dirty="0" err="1">
                <a:solidFill>
                  <a:schemeClr val="bg1"/>
                </a:solidFill>
                <a:latin typeface="+mj-lt"/>
                <a:ea typeface="+mj-ea"/>
                <a:cs typeface="+mj-cs"/>
              </a:rPr>
              <a:t>rimine</a:t>
            </a:r>
            <a:r>
              <a:rPr lang="en-US" sz="4800" kern="1200" dirty="0">
                <a:solidFill>
                  <a:schemeClr val="bg1"/>
                </a:solidFill>
                <a:latin typeface="+mj-lt"/>
                <a:ea typeface="+mj-ea"/>
                <a:cs typeface="+mj-cs"/>
              </a:rPr>
              <a:t> ID-</a:t>
            </a:r>
            <a:r>
              <a:rPr lang="en-US" sz="4800" kern="1200" dirty="0" err="1">
                <a:solidFill>
                  <a:schemeClr val="bg1"/>
                </a:solidFill>
                <a:latin typeface="+mj-lt"/>
                <a:ea typeface="+mj-ea"/>
                <a:cs typeface="+mj-cs"/>
              </a:rPr>
              <a:t>kaardiga</a:t>
            </a:r>
            <a:endParaRPr lang="en-US" sz="4800" kern="1200" dirty="0">
              <a:solidFill>
                <a:schemeClr val="bg1"/>
              </a:solidFill>
              <a:latin typeface="+mj-lt"/>
              <a:ea typeface="+mj-ea"/>
              <a:cs typeface="+mj-cs"/>
            </a:endParaRPr>
          </a:p>
        </p:txBody>
      </p:sp>
      <p:pic>
        <p:nvPicPr>
          <p:cNvPr id="8" name="Sisu kohatäide 7">
            <a:extLst>
              <a:ext uri="{FF2B5EF4-FFF2-40B4-BE49-F238E27FC236}">
                <a16:creationId xmlns:a16="http://schemas.microsoft.com/office/drawing/2014/main" id="{8525AF99-15EA-468F-8C69-57CA617020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97995" y="321176"/>
            <a:ext cx="6861070" cy="6058853"/>
          </a:xfrm>
        </p:spPr>
      </p:pic>
    </p:spTree>
    <p:extLst>
      <p:ext uri="{BB962C8B-B14F-4D97-AF65-F5344CB8AC3E}">
        <p14:creationId xmlns:p14="http://schemas.microsoft.com/office/powerpoint/2010/main" val="3028488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7" name="Rectangle 16">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1D01100D-28FE-49BE-B5F4-B22187BB91C5}"/>
              </a:ext>
            </a:extLst>
          </p:cNvPr>
          <p:cNvSpPr>
            <a:spLocks noGrp="1"/>
          </p:cNvSpPr>
          <p:nvPr>
            <p:ph type="title"/>
          </p:nvPr>
        </p:nvSpPr>
        <p:spPr>
          <a:xfrm>
            <a:off x="674237" y="914400"/>
            <a:ext cx="3994952" cy="2887579"/>
          </a:xfrm>
        </p:spPr>
        <p:txBody>
          <a:bodyPr vert="horz" lIns="91440" tIns="45720" rIns="91440" bIns="45720" rtlCol="0" anchor="b">
            <a:normAutofit/>
          </a:bodyPr>
          <a:lstStyle/>
          <a:p>
            <a:pPr algn="ctr"/>
            <a:r>
              <a:rPr lang="en-US" sz="4800" kern="1200" dirty="0" err="1">
                <a:solidFill>
                  <a:schemeClr val="bg1"/>
                </a:solidFill>
                <a:latin typeface="+mj-lt"/>
                <a:ea typeface="+mj-ea"/>
                <a:cs typeface="+mj-cs"/>
              </a:rPr>
              <a:t>Krüpte</a:t>
            </a:r>
            <a:r>
              <a:rPr lang="et-EE" sz="4800" kern="1200" dirty="0">
                <a:solidFill>
                  <a:schemeClr val="bg1"/>
                </a:solidFill>
                <a:latin typeface="+mj-lt"/>
                <a:ea typeface="+mj-ea"/>
                <a:cs typeface="+mj-cs"/>
              </a:rPr>
              <a:t>e</a:t>
            </a:r>
            <a:r>
              <a:rPr lang="en-US" sz="4800" kern="1200" dirty="0" err="1">
                <a:solidFill>
                  <a:schemeClr val="bg1"/>
                </a:solidFill>
                <a:latin typeface="+mj-lt"/>
                <a:ea typeface="+mj-ea"/>
                <a:cs typeface="+mj-cs"/>
              </a:rPr>
              <a:t>rimine</a:t>
            </a:r>
            <a:r>
              <a:rPr lang="en-US" sz="4800" kern="1200" dirty="0">
                <a:solidFill>
                  <a:schemeClr val="bg1"/>
                </a:solidFill>
                <a:latin typeface="+mj-lt"/>
                <a:ea typeface="+mj-ea"/>
                <a:cs typeface="+mj-cs"/>
              </a:rPr>
              <a:t> ID-</a:t>
            </a:r>
            <a:r>
              <a:rPr lang="en-US" sz="4800" kern="1200" dirty="0" err="1">
                <a:solidFill>
                  <a:schemeClr val="bg1"/>
                </a:solidFill>
                <a:latin typeface="+mj-lt"/>
                <a:ea typeface="+mj-ea"/>
                <a:cs typeface="+mj-cs"/>
              </a:rPr>
              <a:t>kaardiga</a:t>
            </a:r>
            <a:endParaRPr lang="en-US" sz="4800" kern="1200" dirty="0">
              <a:solidFill>
                <a:schemeClr val="bg1"/>
              </a:solidFill>
              <a:latin typeface="+mj-lt"/>
              <a:ea typeface="+mj-ea"/>
              <a:cs typeface="+mj-cs"/>
            </a:endParaRPr>
          </a:p>
        </p:txBody>
      </p:sp>
      <p:pic>
        <p:nvPicPr>
          <p:cNvPr id="8" name="Sisu kohatäide 7">
            <a:extLst>
              <a:ext uri="{FF2B5EF4-FFF2-40B4-BE49-F238E27FC236}">
                <a16:creationId xmlns:a16="http://schemas.microsoft.com/office/drawing/2014/main" id="{24856FFE-4B52-4A7F-9853-B943DC89347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87057" y="1390321"/>
            <a:ext cx="6887077" cy="3209814"/>
          </a:xfrm>
        </p:spPr>
      </p:pic>
    </p:spTree>
    <p:extLst>
      <p:ext uri="{BB962C8B-B14F-4D97-AF65-F5344CB8AC3E}">
        <p14:creationId xmlns:p14="http://schemas.microsoft.com/office/powerpoint/2010/main" val="1103778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H:\AA - current projects\Recent Screen Shots\G2T\G2T 5.0\Attendee\grabtab\gt - open.png"/>
          <p:cNvPicPr>
            <a:picLocks noChangeAspect="1" noChangeArrowheads="1"/>
          </p:cNvPicPr>
          <p:nvPr/>
        </p:nvPicPr>
        <p:blipFill>
          <a:blip r:embed="rId3" cstate="print">
            <a:extLst/>
          </a:blip>
          <a:srcRect/>
          <a:stretch>
            <a:fillRect/>
          </a:stretch>
        </p:blipFill>
        <p:spPr bwMode="auto">
          <a:xfrm>
            <a:off x="6448664" y="1170342"/>
            <a:ext cx="333463" cy="1525846"/>
          </a:xfrm>
          <a:prstGeom prst="rect">
            <a:avLst/>
          </a:prstGeom>
          <a:noFill/>
          <a:effectLst>
            <a:softEdge rad="31750"/>
          </a:effectLst>
          <a:extLst/>
        </p:spPr>
      </p:pic>
      <p:pic>
        <p:nvPicPr>
          <p:cNvPr id="6" name="Picture 3" descr="H:\AA - current projects\Recent Screen Shots\G2T\G2T 5.0\Attendee\grabtab\gt - closed.png"/>
          <p:cNvPicPr>
            <a:picLocks noChangeAspect="1" noChangeArrowheads="1"/>
          </p:cNvPicPr>
          <p:nvPr/>
        </p:nvPicPr>
        <p:blipFill>
          <a:blip r:embed="rId4" cstate="print">
            <a:extLst/>
          </a:blip>
          <a:srcRect/>
          <a:stretch>
            <a:fillRect/>
          </a:stretch>
        </p:blipFill>
        <p:spPr bwMode="auto">
          <a:xfrm>
            <a:off x="9159151" y="1170342"/>
            <a:ext cx="323358" cy="1525846"/>
          </a:xfrm>
          <a:prstGeom prst="rect">
            <a:avLst/>
          </a:prstGeom>
          <a:noFill/>
          <a:effectLst>
            <a:softEdge rad="31750"/>
          </a:effectLst>
          <a:extLst/>
        </p:spPr>
      </p:pic>
      <p:pic>
        <p:nvPicPr>
          <p:cNvPr id="7" name="Picture 4" descr="H:\AA - current projects\Recent Screen Shots\G2T\G2T 5.0\Attendee\panel -att +mats +voip.png"/>
          <p:cNvPicPr>
            <a:picLocks noChangeAspect="1" noChangeArrowheads="1"/>
          </p:cNvPicPr>
          <p:nvPr/>
        </p:nvPicPr>
        <p:blipFill>
          <a:blip r:embed="rId5" cstate="print">
            <a:extLst/>
          </a:blip>
          <a:srcRect/>
          <a:stretch>
            <a:fillRect/>
          </a:stretch>
        </p:blipFill>
        <p:spPr bwMode="auto">
          <a:xfrm>
            <a:off x="6688247" y="897983"/>
            <a:ext cx="2738438" cy="5001944"/>
          </a:xfrm>
          <a:prstGeom prst="rect">
            <a:avLst/>
          </a:prstGeom>
          <a:noFill/>
          <a:effectLst>
            <a:softEdge rad="31750"/>
          </a:effectLst>
          <a:extLst/>
        </p:spPr>
      </p:pic>
      <p:sp>
        <p:nvSpPr>
          <p:cNvPr id="11" name="Rounded Rectangle 10"/>
          <p:cNvSpPr/>
          <p:nvPr/>
        </p:nvSpPr>
        <p:spPr>
          <a:xfrm>
            <a:off x="9160479" y="1285823"/>
            <a:ext cx="302981" cy="207659"/>
          </a:xfrm>
          <a:prstGeom prst="roundRect">
            <a:avLst/>
          </a:prstGeom>
          <a:noFill/>
          <a:ln>
            <a:solidFill>
              <a:srgbClr val="FF0000"/>
            </a:solidFill>
          </a:ln>
          <a:effectLst>
            <a:glow rad="101600">
              <a:srgbClr val="FF000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latin typeface="Calibri"/>
            </a:endParaRPr>
          </a:p>
        </p:txBody>
      </p:sp>
      <p:sp>
        <p:nvSpPr>
          <p:cNvPr id="12" name="Rounded Rectangle 11"/>
          <p:cNvSpPr/>
          <p:nvPr/>
        </p:nvSpPr>
        <p:spPr>
          <a:xfrm>
            <a:off x="6458189" y="1285823"/>
            <a:ext cx="302981" cy="207659"/>
          </a:xfrm>
          <a:prstGeom prst="roundRect">
            <a:avLst/>
          </a:prstGeom>
          <a:noFill/>
          <a:ln>
            <a:solidFill>
              <a:srgbClr val="FF0000"/>
            </a:solidFill>
          </a:ln>
          <a:effectLst>
            <a:glow rad="101600">
              <a:srgbClr val="FF000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latin typeface="Calibri"/>
            </a:endParaRPr>
          </a:p>
        </p:txBody>
      </p:sp>
      <p:sp>
        <p:nvSpPr>
          <p:cNvPr id="14" name="Rounded Rectangle 13"/>
          <p:cNvSpPr/>
          <p:nvPr/>
        </p:nvSpPr>
        <p:spPr>
          <a:xfrm>
            <a:off x="6753598" y="3300082"/>
            <a:ext cx="2719386" cy="1803154"/>
          </a:xfrm>
          <a:prstGeom prst="roundRect">
            <a:avLst>
              <a:gd name="adj" fmla="val 2075"/>
            </a:avLst>
          </a:prstGeom>
          <a:noFill/>
          <a:ln>
            <a:solidFill>
              <a:srgbClr val="FF0000"/>
            </a:solidFill>
          </a:ln>
          <a:effectLst>
            <a:glow rad="101600">
              <a:srgbClr val="FF000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latin typeface="Calibri"/>
            </a:endParaRPr>
          </a:p>
        </p:txBody>
      </p:sp>
      <p:sp>
        <p:nvSpPr>
          <p:cNvPr id="15" name="Oval 14"/>
          <p:cNvSpPr/>
          <p:nvPr/>
        </p:nvSpPr>
        <p:spPr>
          <a:xfrm>
            <a:off x="6449681" y="1890966"/>
            <a:ext cx="320722" cy="313898"/>
          </a:xfrm>
          <a:prstGeom prst="ellipse">
            <a:avLst/>
          </a:prstGeom>
          <a:noFill/>
          <a:ln>
            <a:solidFill>
              <a:srgbClr val="FF0000"/>
            </a:solidFill>
          </a:ln>
          <a:effectLst>
            <a:glow rad="101600">
              <a:srgbClr val="FF000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latin typeface="Calibri"/>
            </a:endParaRPr>
          </a:p>
        </p:txBody>
      </p:sp>
      <p:pic>
        <p:nvPicPr>
          <p:cNvPr id="16" name="Picture 7"/>
          <p:cNvPicPr>
            <a:picLocks noChangeAspect="1" noChangeArrowheads="1"/>
          </p:cNvPicPr>
          <p:nvPr/>
        </p:nvPicPr>
        <p:blipFill>
          <a:blip r:embed="rId6" cstate="print">
            <a:extLst/>
          </a:blip>
          <a:srcRect/>
          <a:stretch>
            <a:fillRect/>
          </a:stretch>
        </p:blipFill>
        <p:spPr bwMode="auto">
          <a:xfrm>
            <a:off x="6477438" y="1567274"/>
            <a:ext cx="264492" cy="253472"/>
          </a:xfrm>
          <a:prstGeom prst="rect">
            <a:avLst/>
          </a:prstGeom>
          <a:noFill/>
          <a:ln>
            <a:noFill/>
          </a:ln>
          <a:effectLst>
            <a:softEdge rad="12700"/>
          </a:effectLst>
          <a:extLst/>
        </p:spPr>
      </p:pic>
      <p:sp>
        <p:nvSpPr>
          <p:cNvPr id="17" name="Rounded Rectangle 16"/>
          <p:cNvSpPr/>
          <p:nvPr/>
        </p:nvSpPr>
        <p:spPr>
          <a:xfrm>
            <a:off x="6455620" y="1543766"/>
            <a:ext cx="302981" cy="284601"/>
          </a:xfrm>
          <a:prstGeom prst="roundRect">
            <a:avLst/>
          </a:prstGeom>
          <a:noFill/>
          <a:ln>
            <a:solidFill>
              <a:srgbClr val="FF0000"/>
            </a:solidFill>
          </a:ln>
          <a:effectLst>
            <a:glow rad="101600">
              <a:srgbClr val="FF0000">
                <a:alpha val="40000"/>
              </a:srgbClr>
            </a:glow>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dirty="0">
              <a:solidFill>
                <a:prstClr val="white"/>
              </a:solidFill>
              <a:latin typeface="Calibri"/>
            </a:endParaRPr>
          </a:p>
        </p:txBody>
      </p:sp>
      <p:sp>
        <p:nvSpPr>
          <p:cNvPr id="14360" name="TextBox 17"/>
          <p:cNvSpPr txBox="1">
            <a:spLocks noChangeArrowheads="1"/>
          </p:cNvSpPr>
          <p:nvPr/>
        </p:nvSpPr>
        <p:spPr bwMode="auto">
          <a:xfrm>
            <a:off x="1847850" y="825500"/>
            <a:ext cx="4338638" cy="4278094"/>
          </a:xfrm>
          <a:prstGeom prst="rect">
            <a:avLst/>
          </a:prstGeom>
          <a:noFill/>
          <a:ln w="9525">
            <a:noFill/>
            <a:miter lim="800000"/>
            <a:headEnd/>
            <a:tailEnd/>
          </a:ln>
        </p:spPr>
        <p:txBody>
          <a:bodyPr>
            <a:spAutoFit/>
          </a:bodyPr>
          <a:lstStyle/>
          <a:p>
            <a:pPr algn="ctr" fontAlgn="base">
              <a:spcBef>
                <a:spcPct val="0"/>
              </a:spcBef>
              <a:spcAft>
                <a:spcPct val="0"/>
              </a:spcAft>
            </a:pPr>
            <a:r>
              <a:rPr lang="et-EE" sz="3200" b="1" dirty="0">
                <a:solidFill>
                  <a:srgbClr val="F97407"/>
                </a:solidFill>
                <a:latin typeface="Calibri"/>
                <a:cs typeface="Arial" pitchFamily="34" charset="0"/>
              </a:rPr>
              <a:t>Osalemine</a:t>
            </a:r>
          </a:p>
          <a:p>
            <a:pPr fontAlgn="base">
              <a:spcBef>
                <a:spcPct val="0"/>
              </a:spcBef>
              <a:spcAft>
                <a:spcPct val="0"/>
              </a:spcAft>
            </a:pPr>
            <a:endParaRPr lang="et-EE" sz="2400" dirty="0">
              <a:solidFill>
                <a:srgbClr val="000000"/>
              </a:solidFill>
              <a:latin typeface="Calibri"/>
              <a:cs typeface="Arial" charset="0"/>
            </a:endParaRPr>
          </a:p>
          <a:p>
            <a:pPr fontAlgn="base">
              <a:spcBef>
                <a:spcPct val="0"/>
              </a:spcBef>
              <a:spcAft>
                <a:spcPct val="0"/>
              </a:spcAft>
            </a:pPr>
            <a:r>
              <a:rPr lang="et-EE" sz="2400" dirty="0">
                <a:solidFill>
                  <a:srgbClr val="000000"/>
                </a:solidFill>
                <a:latin typeface="Calibri"/>
                <a:cs typeface="Arial" charset="0"/>
              </a:rPr>
              <a:t>Töölaud</a:t>
            </a:r>
          </a:p>
          <a:p>
            <a:pPr fontAlgn="base">
              <a:spcBef>
                <a:spcPct val="0"/>
              </a:spcBef>
              <a:spcAft>
                <a:spcPct val="0"/>
              </a:spcAft>
            </a:pPr>
            <a:endParaRPr lang="et-EE" sz="2400" dirty="0">
              <a:solidFill>
                <a:srgbClr val="000000"/>
              </a:solidFill>
              <a:latin typeface="Calibri"/>
              <a:cs typeface="Arial" charset="0"/>
            </a:endParaRPr>
          </a:p>
          <a:p>
            <a:pPr fontAlgn="base">
              <a:spcBef>
                <a:spcPct val="0"/>
              </a:spcBef>
              <a:spcAft>
                <a:spcPct val="0"/>
              </a:spcAft>
            </a:pPr>
            <a:r>
              <a:rPr lang="et-EE" sz="2400" dirty="0">
                <a:solidFill>
                  <a:srgbClr val="000000"/>
                </a:solidFill>
                <a:latin typeface="Calibri"/>
                <a:cs typeface="Arial" charset="0"/>
              </a:rPr>
              <a:t>Küsimused, kommentaarid ja ettepanekud</a:t>
            </a:r>
          </a:p>
          <a:p>
            <a:pPr fontAlgn="base">
              <a:spcBef>
                <a:spcPct val="0"/>
              </a:spcBef>
              <a:spcAft>
                <a:spcPct val="0"/>
              </a:spcAft>
            </a:pPr>
            <a:endParaRPr lang="en-GB" sz="2400" dirty="0">
              <a:solidFill>
                <a:srgbClr val="000000"/>
              </a:solidFill>
              <a:latin typeface="Calibri"/>
              <a:cs typeface="Arial" charset="0"/>
            </a:endParaRPr>
          </a:p>
          <a:p>
            <a:pPr fontAlgn="base">
              <a:spcBef>
                <a:spcPct val="0"/>
              </a:spcBef>
              <a:spcAft>
                <a:spcPct val="0"/>
              </a:spcAft>
            </a:pPr>
            <a:r>
              <a:rPr lang="en-GB" sz="2400" dirty="0">
                <a:solidFill>
                  <a:srgbClr val="000000"/>
                </a:solidFill>
                <a:latin typeface="Calibri"/>
                <a:cs typeface="Arial" charset="0"/>
              </a:rPr>
              <a:t>Slaidide suuruse muutmine</a:t>
            </a:r>
          </a:p>
          <a:p>
            <a:pPr fontAlgn="base">
              <a:spcBef>
                <a:spcPct val="0"/>
              </a:spcBef>
              <a:spcAft>
                <a:spcPct val="0"/>
              </a:spcAft>
            </a:pPr>
            <a:br>
              <a:rPr lang="en-GB" sz="2400" dirty="0">
                <a:solidFill>
                  <a:srgbClr val="000000"/>
                </a:solidFill>
                <a:latin typeface="Calibri"/>
                <a:cs typeface="Arial" charset="0"/>
              </a:rPr>
            </a:br>
            <a:r>
              <a:rPr lang="en-GB" sz="2400" dirty="0">
                <a:solidFill>
                  <a:srgbClr val="000000"/>
                </a:solidFill>
                <a:latin typeface="Calibri"/>
                <a:cs typeface="Arial" charset="0"/>
              </a:rPr>
              <a:t>Mikrofon</a:t>
            </a:r>
            <a:endParaRPr lang="et-EE" sz="2400" dirty="0">
              <a:solidFill>
                <a:srgbClr val="000000"/>
              </a:solidFill>
              <a:latin typeface="Calibri"/>
              <a:cs typeface="Arial" charset="0"/>
            </a:endParaRPr>
          </a:p>
          <a:p>
            <a:pPr fontAlgn="base">
              <a:spcBef>
                <a:spcPct val="0"/>
              </a:spcBef>
              <a:spcAft>
                <a:spcPct val="0"/>
              </a:spcAft>
            </a:pPr>
            <a:endParaRPr lang="et-EE" sz="2400" dirty="0">
              <a:solidFill>
                <a:srgbClr val="000000"/>
              </a:solidFill>
              <a:latin typeface="Trebuchet MS" pitchFamily="34" charset="0"/>
              <a:cs typeface="Arial" charset="0"/>
            </a:endParaRPr>
          </a:p>
        </p:txBody>
      </p:sp>
      <p:sp>
        <p:nvSpPr>
          <p:cNvPr id="3" name="Rounded Rectangle 2"/>
          <p:cNvSpPr/>
          <p:nvPr/>
        </p:nvSpPr>
        <p:spPr>
          <a:xfrm>
            <a:off x="6688247" y="1988841"/>
            <a:ext cx="2738438" cy="1311243"/>
          </a:xfrm>
          <a:prstGeom prst="roundRect">
            <a:avLst/>
          </a:prstGeom>
          <a:noFill/>
          <a:ln w="38100">
            <a:solidFill>
              <a:srgbClr val="FF0000"/>
            </a:solidFill>
          </a:ln>
          <a:effectLst>
            <a:glow rad="63500">
              <a:srgbClr val="FF0000">
                <a:alpha val="40000"/>
              </a:srgbClr>
            </a:glow>
          </a:effectLst>
        </p:spPr>
        <p:style>
          <a:lnRef idx="2">
            <a:schemeClr val="accent6"/>
          </a:lnRef>
          <a:fillRef idx="1">
            <a:schemeClr val="lt1"/>
          </a:fillRef>
          <a:effectRef idx="0">
            <a:schemeClr val="accent6"/>
          </a:effectRef>
          <a:fontRef idx="minor">
            <a:schemeClr val="dk1"/>
          </a:fontRef>
        </p:style>
        <p:txBody>
          <a:bodyPr rtlCol="0" anchor="ctr"/>
          <a:lstStyle/>
          <a:p>
            <a:pPr algn="ctr"/>
            <a:endParaRPr lang="et-EE">
              <a:solidFill>
                <a:prstClr val="black"/>
              </a:solidFill>
              <a:latin typeface="Calibri"/>
            </a:endParaRPr>
          </a:p>
        </p:txBody>
      </p:sp>
    </p:spTree>
    <p:extLst>
      <p:ext uri="{BB962C8B-B14F-4D97-AF65-F5344CB8AC3E}">
        <p14:creationId xmlns:p14="http://schemas.microsoft.com/office/powerpoint/2010/main" val="2425566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par>
                          <p:cTn id="7" fill="hold">
                            <p:stCondLst>
                              <p:cond delay="0"/>
                            </p:stCondLst>
                            <p:childTnLst>
                              <p:par>
                                <p:cTn id="8" presetID="10" presetClass="exit" presetSubtype="0" fill="hold" nodeType="afterEffect">
                                  <p:stCondLst>
                                    <p:cond delay="0"/>
                                  </p:stCondLst>
                                  <p:childTnLst>
                                    <p:animEffect transition="out" filter="fade">
                                      <p:cBhvr>
                                        <p:cTn id="9" dur="500"/>
                                        <p:tgtEl>
                                          <p:spTgt spid="11"/>
                                        </p:tgtEl>
                                      </p:cBhvr>
                                    </p:animEffect>
                                    <p:set>
                                      <p:cBhvr>
                                        <p:cTn id="10" dur="1" fill="hold">
                                          <p:stCondLst>
                                            <p:cond delay="499"/>
                                          </p:stCondLst>
                                        </p:cTn>
                                        <p:tgtEl>
                                          <p:spTgt spid="11"/>
                                        </p:tgtEl>
                                        <p:attrNameLst>
                                          <p:attrName>style.visibility</p:attrName>
                                        </p:attrNameLst>
                                      </p:cBhvr>
                                      <p:to>
                                        <p:strVal val="hidden"/>
                                      </p:to>
                                    </p:set>
                                  </p:childTnLst>
                                </p:cTn>
                              </p:par>
                              <p:par>
                                <p:cTn id="11" presetID="22" presetClass="entr" presetSubtype="2"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right)">
                                      <p:cBhvr>
                                        <p:cTn id="13" dur="500"/>
                                        <p:tgtEl>
                                          <p:spTgt spid="7"/>
                                        </p:tgtEl>
                                      </p:cBhvr>
                                    </p:animEffect>
                                  </p:childTnLst>
                                </p:cTn>
                              </p:par>
                            </p:childTnLst>
                          </p:cTn>
                        </p:par>
                        <p:par>
                          <p:cTn id="14" fill="hold">
                            <p:stCondLst>
                              <p:cond delay="500"/>
                            </p:stCondLst>
                            <p:childTnLst>
                              <p:par>
                                <p:cTn id="15" presetID="22" presetClass="entr" presetSubtype="2"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100"/>
                                        <p:tgtEl>
                                          <p:spTgt spid="5"/>
                                        </p:tgtEl>
                                      </p:cBhvr>
                                    </p:animEffect>
                                  </p:childTnLst>
                                </p:cTn>
                              </p:par>
                              <p:par>
                                <p:cTn id="18" presetID="1" presetClass="entr" presetSubtype="0" fill="hold" nodeType="with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nodeType="clickEffect">
                                  <p:stCondLst>
                                    <p:cond delay="0"/>
                                  </p:stCondLst>
                                  <p:childTnLst>
                                    <p:set>
                                      <p:cBhvr>
                                        <p:cTn id="23" dur="1" fill="hold">
                                          <p:stCondLst>
                                            <p:cond delay="0"/>
                                          </p:stCondLst>
                                        </p:cTn>
                                        <p:tgtEl>
                                          <p:spTgt spid="12"/>
                                        </p:tgtEl>
                                        <p:attrNameLst>
                                          <p:attrName>style.visibility</p:attrName>
                                        </p:attrNameLst>
                                      </p:cBhvr>
                                      <p:to>
                                        <p:strVal val="hidden"/>
                                      </p:to>
                                    </p:set>
                                  </p:childTnLst>
                                </p:cTn>
                              </p:par>
                            </p:childTnLst>
                          </p:cTn>
                        </p:par>
                        <p:par>
                          <p:cTn id="24" fill="hold">
                            <p:stCondLst>
                              <p:cond delay="0"/>
                            </p:stCondLst>
                            <p:childTnLst>
                              <p:par>
                                <p:cTn id="25" presetID="1" presetClass="entr" presetSubtype="0" fill="hold" nodeType="after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nodeType="clickEffect">
                                  <p:stCondLst>
                                    <p:cond delay="0"/>
                                  </p:stCondLst>
                                  <p:childTnLst>
                                    <p:set>
                                      <p:cBhvr>
                                        <p:cTn id="30" dur="1" fill="hold">
                                          <p:stCondLst>
                                            <p:cond delay="0"/>
                                          </p:stCondLst>
                                        </p:cTn>
                                        <p:tgtEl>
                                          <p:spTgt spid="14"/>
                                        </p:tgtEl>
                                        <p:attrNameLst>
                                          <p:attrName>style.visibility</p:attrName>
                                        </p:attrNameLst>
                                      </p:cBhvr>
                                      <p:to>
                                        <p:strVal val="hidden"/>
                                      </p:to>
                                    </p:set>
                                  </p:childTnLst>
                                </p:cTn>
                              </p:par>
                            </p:childTnLst>
                          </p:cTn>
                        </p:par>
                        <p:par>
                          <p:cTn id="31" fill="hold">
                            <p:stCondLst>
                              <p:cond delay="0"/>
                            </p:stCondLst>
                            <p:childTnLst>
                              <p:par>
                                <p:cTn id="32" presetID="1" presetClass="entr" presetSubtype="0" fill="hold" grpId="0" nodeType="afterEffect">
                                  <p:stCondLst>
                                    <p:cond delay="0"/>
                                  </p:stCondLst>
                                  <p:childTnLst>
                                    <p:set>
                                      <p:cBhvr>
                                        <p:cTn id="33" dur="1" fill="hold">
                                          <p:stCondLst>
                                            <p:cond delay="0"/>
                                          </p:stCondLst>
                                        </p:cTn>
                                        <p:tgtEl>
                                          <p:spTgt spid="3"/>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3"/>
                                        </p:tgtEl>
                                        <p:attrNameLst>
                                          <p:attrName>style.visibility</p:attrName>
                                        </p:attrNameLst>
                                      </p:cBhvr>
                                      <p:to>
                                        <p:strVal val="hidden"/>
                                      </p:to>
                                    </p:set>
                                  </p:childTnLst>
                                </p:cTn>
                              </p:par>
                            </p:childTnLst>
                          </p:cTn>
                        </p:par>
                        <p:par>
                          <p:cTn id="38" fill="hold">
                            <p:stCondLst>
                              <p:cond delay="0"/>
                            </p:stCondLst>
                            <p:childTnLst>
                              <p:par>
                                <p:cTn id="39" presetID="1" presetClass="entr" presetSubtype="0" fill="hold" nodeType="after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nodeType="clickEffect">
                                  <p:stCondLst>
                                    <p:cond delay="0"/>
                                  </p:stCondLst>
                                  <p:childTnLst>
                                    <p:set>
                                      <p:cBhvr>
                                        <p:cTn id="44" dur="1" fill="hold">
                                          <p:stCondLst>
                                            <p:cond delay="0"/>
                                          </p:stCondLst>
                                        </p:cTn>
                                        <p:tgtEl>
                                          <p:spTgt spid="15"/>
                                        </p:tgtEl>
                                        <p:attrNameLst>
                                          <p:attrName>style.visibility</p:attrName>
                                        </p:attrNameLst>
                                      </p:cBhvr>
                                      <p:to>
                                        <p:strVal val="hidden"/>
                                      </p:to>
                                    </p:set>
                                  </p:childTnLst>
                                </p:cTn>
                              </p:par>
                              <p:par>
                                <p:cTn id="45" presetID="1" presetClass="entr" presetSubtype="0" fill="hold" nodeType="with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7" name="Rectangle 16">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1D01100D-28FE-49BE-B5F4-B22187BB91C5}"/>
              </a:ext>
            </a:extLst>
          </p:cNvPr>
          <p:cNvSpPr>
            <a:spLocks noGrp="1"/>
          </p:cNvSpPr>
          <p:nvPr>
            <p:ph type="title"/>
          </p:nvPr>
        </p:nvSpPr>
        <p:spPr>
          <a:xfrm>
            <a:off x="336884" y="914400"/>
            <a:ext cx="4332305" cy="2887579"/>
          </a:xfrm>
        </p:spPr>
        <p:txBody>
          <a:bodyPr vert="horz" lIns="91440" tIns="45720" rIns="91440" bIns="45720" rtlCol="0" anchor="b">
            <a:normAutofit/>
          </a:bodyPr>
          <a:lstStyle/>
          <a:p>
            <a:pPr algn="ctr"/>
            <a:r>
              <a:rPr lang="en-US" sz="4800" kern="1200" dirty="0" err="1">
                <a:solidFill>
                  <a:schemeClr val="bg1"/>
                </a:solidFill>
                <a:latin typeface="+mj-lt"/>
                <a:ea typeface="+mj-ea"/>
                <a:cs typeface="+mj-cs"/>
              </a:rPr>
              <a:t>Krüpte</a:t>
            </a:r>
            <a:r>
              <a:rPr lang="et-EE" sz="4800" kern="1200" dirty="0">
                <a:solidFill>
                  <a:schemeClr val="bg1"/>
                </a:solidFill>
                <a:latin typeface="+mj-lt"/>
                <a:ea typeface="+mj-ea"/>
                <a:cs typeface="+mj-cs"/>
              </a:rPr>
              <a:t>e</a:t>
            </a:r>
            <a:r>
              <a:rPr lang="en-US" sz="4800" kern="1200" dirty="0" err="1">
                <a:solidFill>
                  <a:schemeClr val="bg1"/>
                </a:solidFill>
                <a:latin typeface="+mj-lt"/>
                <a:ea typeface="+mj-ea"/>
                <a:cs typeface="+mj-cs"/>
              </a:rPr>
              <a:t>ri</a:t>
            </a:r>
            <a:r>
              <a:rPr lang="et-EE" sz="4800" kern="1200" dirty="0" err="1">
                <a:solidFill>
                  <a:schemeClr val="bg1"/>
                </a:solidFill>
                <a:latin typeface="+mj-lt"/>
                <a:ea typeface="+mj-ea"/>
                <a:cs typeface="+mj-cs"/>
              </a:rPr>
              <a:t>tud</a:t>
            </a:r>
            <a:r>
              <a:rPr lang="et-EE" sz="4800" kern="1200" dirty="0">
                <a:solidFill>
                  <a:schemeClr val="bg1"/>
                </a:solidFill>
                <a:latin typeface="+mj-lt"/>
                <a:ea typeface="+mj-ea"/>
                <a:cs typeface="+mj-cs"/>
              </a:rPr>
              <a:t> dokumendi </a:t>
            </a:r>
            <a:r>
              <a:rPr lang="et-EE" sz="4800" kern="1200" dirty="0" err="1">
                <a:solidFill>
                  <a:schemeClr val="bg1"/>
                </a:solidFill>
                <a:latin typeface="+mj-lt"/>
                <a:ea typeface="+mj-ea"/>
                <a:cs typeface="+mj-cs"/>
              </a:rPr>
              <a:t>dekrüpteerimine</a:t>
            </a:r>
            <a:endParaRPr lang="en-US" sz="4800" kern="1200" dirty="0">
              <a:solidFill>
                <a:schemeClr val="bg1"/>
              </a:solidFill>
              <a:latin typeface="+mj-lt"/>
              <a:ea typeface="+mj-ea"/>
              <a:cs typeface="+mj-cs"/>
            </a:endParaRPr>
          </a:p>
        </p:txBody>
      </p:sp>
      <p:pic>
        <p:nvPicPr>
          <p:cNvPr id="13" name="Sisu kohatäide 12">
            <a:extLst>
              <a:ext uri="{FF2B5EF4-FFF2-40B4-BE49-F238E27FC236}">
                <a16:creationId xmlns:a16="http://schemas.microsoft.com/office/drawing/2014/main" id="{C6871810-3EE1-432A-A501-0033B861DB0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28023" y="321176"/>
            <a:ext cx="6848201" cy="6035173"/>
          </a:xfrm>
        </p:spPr>
      </p:pic>
    </p:spTree>
    <p:extLst>
      <p:ext uri="{BB962C8B-B14F-4D97-AF65-F5344CB8AC3E}">
        <p14:creationId xmlns:p14="http://schemas.microsoft.com/office/powerpoint/2010/main" val="2068769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4"/>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solidFill>
            <a:schemeClr val="bg1"/>
          </a:solidFill>
          <a:ln>
            <a:noFill/>
          </a:ln>
          <a:effectLst/>
        </p:spPr>
      </p:sp>
      <p:sp>
        <p:nvSpPr>
          <p:cNvPr id="17" name="Rectangle 16">
            <a:extLst>
              <a:ext uri="{FF2B5EF4-FFF2-40B4-BE49-F238E27FC236}">
                <a16:creationId xmlns:a16="http://schemas.microsoft.com/office/drawing/2014/main" id="{AB45A142-4255-493C-8284-5D566C121B1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21177"/>
            <a:ext cx="4332307" cy="6179552"/>
          </a:xfrm>
          <a:prstGeom prst="rect">
            <a:avLst/>
          </a:prstGeom>
          <a:solidFill>
            <a:schemeClr val="tx1">
              <a:lumMod val="75000"/>
              <a:lumOff val="25000"/>
            </a:schemeClr>
          </a:solidFill>
          <a:ln w="127000" cap="sq" cmpd="thinThick">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FB9660-F42F-4313-BBC4-47C007FE484C}"/>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1126" y="3910267"/>
            <a:ext cx="2586790" cy="0"/>
          </a:xfrm>
          <a:prstGeom prst="line">
            <a:avLst/>
          </a:prstGeom>
          <a:ln w="22225">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2" name="Pealkiri 1">
            <a:extLst>
              <a:ext uri="{FF2B5EF4-FFF2-40B4-BE49-F238E27FC236}">
                <a16:creationId xmlns:a16="http://schemas.microsoft.com/office/drawing/2014/main" id="{1D01100D-28FE-49BE-B5F4-B22187BB91C5}"/>
              </a:ext>
            </a:extLst>
          </p:cNvPr>
          <p:cNvSpPr>
            <a:spLocks noGrp="1"/>
          </p:cNvSpPr>
          <p:nvPr>
            <p:ph type="title"/>
          </p:nvPr>
        </p:nvSpPr>
        <p:spPr>
          <a:xfrm>
            <a:off x="336884" y="914400"/>
            <a:ext cx="4332305" cy="2887579"/>
          </a:xfrm>
        </p:spPr>
        <p:txBody>
          <a:bodyPr vert="horz" lIns="91440" tIns="45720" rIns="91440" bIns="45720" rtlCol="0" anchor="b">
            <a:normAutofit/>
          </a:bodyPr>
          <a:lstStyle/>
          <a:p>
            <a:pPr algn="ctr"/>
            <a:r>
              <a:rPr lang="en-US" sz="4800" kern="1200" dirty="0" err="1">
                <a:solidFill>
                  <a:schemeClr val="bg1"/>
                </a:solidFill>
                <a:latin typeface="+mj-lt"/>
                <a:ea typeface="+mj-ea"/>
                <a:cs typeface="+mj-cs"/>
              </a:rPr>
              <a:t>Krüpte</a:t>
            </a:r>
            <a:r>
              <a:rPr lang="et-EE" sz="4800" kern="1200" dirty="0">
                <a:solidFill>
                  <a:schemeClr val="bg1"/>
                </a:solidFill>
                <a:latin typeface="+mj-lt"/>
                <a:ea typeface="+mj-ea"/>
                <a:cs typeface="+mj-cs"/>
              </a:rPr>
              <a:t>e</a:t>
            </a:r>
            <a:r>
              <a:rPr lang="en-US" sz="4800" kern="1200" dirty="0" err="1">
                <a:solidFill>
                  <a:schemeClr val="bg1"/>
                </a:solidFill>
                <a:latin typeface="+mj-lt"/>
                <a:ea typeface="+mj-ea"/>
                <a:cs typeface="+mj-cs"/>
              </a:rPr>
              <a:t>ri</a:t>
            </a:r>
            <a:r>
              <a:rPr lang="et-EE" sz="4800" kern="1200" dirty="0" err="1">
                <a:solidFill>
                  <a:schemeClr val="bg1"/>
                </a:solidFill>
                <a:latin typeface="+mj-lt"/>
                <a:ea typeface="+mj-ea"/>
                <a:cs typeface="+mj-cs"/>
              </a:rPr>
              <a:t>tud</a:t>
            </a:r>
            <a:r>
              <a:rPr lang="et-EE" sz="4800" kern="1200" dirty="0">
                <a:solidFill>
                  <a:schemeClr val="bg1"/>
                </a:solidFill>
                <a:latin typeface="+mj-lt"/>
                <a:ea typeface="+mj-ea"/>
                <a:cs typeface="+mj-cs"/>
              </a:rPr>
              <a:t> dokumendi </a:t>
            </a:r>
            <a:r>
              <a:rPr lang="et-EE" sz="4800" kern="1200" dirty="0" err="1">
                <a:solidFill>
                  <a:schemeClr val="bg1"/>
                </a:solidFill>
                <a:latin typeface="+mj-lt"/>
                <a:ea typeface="+mj-ea"/>
                <a:cs typeface="+mj-cs"/>
              </a:rPr>
              <a:t>dekrüpteerimine</a:t>
            </a:r>
            <a:endParaRPr lang="en-US" sz="4800" kern="1200" dirty="0">
              <a:solidFill>
                <a:schemeClr val="bg1"/>
              </a:solidFill>
              <a:latin typeface="+mj-lt"/>
              <a:ea typeface="+mj-ea"/>
              <a:cs typeface="+mj-cs"/>
            </a:endParaRPr>
          </a:p>
        </p:txBody>
      </p:sp>
      <p:pic>
        <p:nvPicPr>
          <p:cNvPr id="6" name="Sisu kohatäide 5">
            <a:extLst>
              <a:ext uri="{FF2B5EF4-FFF2-40B4-BE49-F238E27FC236}">
                <a16:creationId xmlns:a16="http://schemas.microsoft.com/office/drawing/2014/main" id="{3A14CC56-5845-4362-9C77-F651828BDB2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29536" y="914400"/>
            <a:ext cx="6238875" cy="4029075"/>
          </a:xfrm>
        </p:spPr>
      </p:pic>
    </p:spTree>
    <p:extLst>
      <p:ext uri="{BB962C8B-B14F-4D97-AF65-F5344CB8AC3E}">
        <p14:creationId xmlns:p14="http://schemas.microsoft.com/office/powerpoint/2010/main" val="33791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err="1"/>
              <a:t>Transpordikrüpto</a:t>
            </a:r>
            <a:r>
              <a:rPr lang="et-EE" dirty="0"/>
              <a:t> hea tava</a:t>
            </a:r>
          </a:p>
        </p:txBody>
      </p:sp>
      <p:sp>
        <p:nvSpPr>
          <p:cNvPr id="3" name="Sisu kohatäide 2"/>
          <p:cNvSpPr>
            <a:spLocks noGrp="1"/>
          </p:cNvSpPr>
          <p:nvPr>
            <p:ph idx="1"/>
          </p:nvPr>
        </p:nvSpPr>
        <p:spPr>
          <a:xfrm>
            <a:off x="838200" y="1524000"/>
            <a:ext cx="10515600" cy="4624827"/>
          </a:xfrm>
        </p:spPr>
        <p:txBody>
          <a:bodyPr>
            <a:normAutofit lnSpcReduction="10000"/>
          </a:bodyPr>
          <a:lstStyle/>
          <a:p>
            <a:r>
              <a:rPr lang="et-EE" dirty="0"/>
              <a:t>NB! </a:t>
            </a:r>
            <a:r>
              <a:rPr lang="et-EE" dirty="0" err="1"/>
              <a:t>Digiallkiri</a:t>
            </a:r>
            <a:r>
              <a:rPr lang="et-EE" dirty="0"/>
              <a:t> (DDOC või BDOC vorming) ja </a:t>
            </a:r>
            <a:r>
              <a:rPr lang="et-EE" dirty="0" err="1"/>
              <a:t>transpordikrüpto</a:t>
            </a:r>
            <a:r>
              <a:rPr lang="et-EE" dirty="0"/>
              <a:t> CDOC on täiesti erinevad asjad.</a:t>
            </a:r>
          </a:p>
          <a:p>
            <a:r>
              <a:rPr lang="et-EE" dirty="0" err="1"/>
              <a:t>Transpordikrüptot</a:t>
            </a:r>
            <a:r>
              <a:rPr lang="et-EE" dirty="0"/>
              <a:t> kasutatakse konfidentsiaalse teabe edastamiseks mööda mitte-pealtkuulamiskindlaid kanaleid (nt </a:t>
            </a:r>
            <a:r>
              <a:rPr lang="et-EE" dirty="0" err="1"/>
              <a:t>meilitsi</a:t>
            </a:r>
            <a:r>
              <a:rPr lang="et-EE" dirty="0"/>
              <a:t>)</a:t>
            </a:r>
          </a:p>
          <a:p>
            <a:r>
              <a:rPr lang="et-EE" dirty="0" err="1"/>
              <a:t>Transpordikrüpto</a:t>
            </a:r>
            <a:r>
              <a:rPr lang="et-EE" dirty="0"/>
              <a:t> (CDOC) vormingus faile </a:t>
            </a:r>
            <a:r>
              <a:rPr lang="et-EE" u="sng" dirty="0"/>
              <a:t>ei hoita </a:t>
            </a:r>
            <a:r>
              <a:rPr lang="et-EE" dirty="0"/>
              <a:t>– kui rikneb </a:t>
            </a:r>
            <a:r>
              <a:rPr lang="et-EE" dirty="0" err="1"/>
              <a:t>ID-kaart</a:t>
            </a:r>
            <a:r>
              <a:rPr lang="et-EE" dirty="0"/>
              <a:t>, on faili sisu jäädavalt kadunud</a:t>
            </a:r>
          </a:p>
          <a:p>
            <a:r>
              <a:rPr lang="et-EE" dirty="0"/>
              <a:t>CDOC-faili </a:t>
            </a:r>
            <a:r>
              <a:rPr lang="et-EE" dirty="0" err="1"/>
              <a:t>meilitsi</a:t>
            </a:r>
            <a:r>
              <a:rPr lang="et-EE" dirty="0"/>
              <a:t> saades tuleb </a:t>
            </a:r>
            <a:r>
              <a:rPr lang="et-EE" dirty="0" err="1"/>
              <a:t>krüptoümbrik</a:t>
            </a:r>
            <a:r>
              <a:rPr lang="et-EE" dirty="0"/>
              <a:t> lahti teha ja säilitada (oma keskkonnas) selle sisu, mitte CDOC-laiendiga fail</a:t>
            </a:r>
          </a:p>
          <a:p>
            <a:r>
              <a:rPr lang="et-EE" dirty="0"/>
              <a:t>Kui CDOC-faili edastamisel on vaja kasutada </a:t>
            </a:r>
            <a:r>
              <a:rPr lang="et-EE" dirty="0" err="1"/>
              <a:t>digiallkirjastatud</a:t>
            </a:r>
            <a:r>
              <a:rPr lang="et-EE" dirty="0"/>
              <a:t> dokumenti, peab allkirjaümbrik (BDOC, varem DDOC) olema alati sisemine</a:t>
            </a:r>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7250643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Varundamine ja taastamine (1)</a:t>
            </a:r>
          </a:p>
        </p:txBody>
      </p:sp>
      <p:sp>
        <p:nvSpPr>
          <p:cNvPr id="3" name="Sisu kohatäide 2"/>
          <p:cNvSpPr>
            <a:spLocks noGrp="1"/>
          </p:cNvSpPr>
          <p:nvPr>
            <p:ph idx="1"/>
          </p:nvPr>
        </p:nvSpPr>
        <p:spPr>
          <a:xfrm>
            <a:off x="838200" y="1477108"/>
            <a:ext cx="10515600" cy="4699855"/>
          </a:xfrm>
        </p:spPr>
        <p:txBody>
          <a:bodyPr>
            <a:normAutofit lnSpcReduction="10000"/>
          </a:bodyPr>
          <a:lstStyle/>
          <a:p>
            <a:r>
              <a:rPr lang="et-EE" dirty="0"/>
              <a:t>Varem või hiljem läheb midagi valesti:</a:t>
            </a:r>
          </a:p>
          <a:p>
            <a:pPr lvl="1"/>
            <a:r>
              <a:rPr lang="et-EE" dirty="0"/>
              <a:t>Kustutad kogemata vale(d) faili(d)</a:t>
            </a:r>
          </a:p>
          <a:p>
            <a:pPr lvl="1"/>
            <a:r>
              <a:rPr lang="et-EE" dirty="0"/>
              <a:t>Riistvara läheb katki</a:t>
            </a:r>
          </a:p>
          <a:p>
            <a:pPr lvl="1"/>
            <a:r>
              <a:rPr lang="et-EE" dirty="0"/>
              <a:t>Kaotad oma arvuti või muu seadme</a:t>
            </a:r>
          </a:p>
          <a:p>
            <a:pPr lvl="1"/>
            <a:r>
              <a:rPr lang="et-EE" dirty="0"/>
              <a:t>Langed pahavara ohvriks</a:t>
            </a:r>
          </a:p>
          <a:p>
            <a:r>
              <a:rPr lang="et-EE" dirty="0"/>
              <a:t>Varukoopia on sinu informatsiooni koopia, mida hoitakse teises asukohas.</a:t>
            </a:r>
          </a:p>
          <a:p>
            <a:r>
              <a:rPr lang="et-EE" dirty="0"/>
              <a:t>Mida varundada?</a:t>
            </a:r>
          </a:p>
          <a:p>
            <a:pPr lvl="1"/>
            <a:r>
              <a:rPr lang="et-EE" dirty="0"/>
              <a:t>Konkreetset infot</a:t>
            </a:r>
          </a:p>
          <a:p>
            <a:pPr lvl="1"/>
            <a:r>
              <a:rPr lang="et-EE" dirty="0"/>
              <a:t>Kõike (sh operatsioonisüsteem)</a:t>
            </a:r>
          </a:p>
          <a:p>
            <a:r>
              <a:rPr lang="et-EE" dirty="0"/>
              <a:t>Kui tihti varundada?</a:t>
            </a:r>
          </a:p>
          <a:p>
            <a:endParaRPr lang="et-EE" dirty="0"/>
          </a:p>
          <a:p>
            <a:pPr lvl="1"/>
            <a:endParaRPr lang="et-EE" dirty="0"/>
          </a:p>
          <a:p>
            <a:endParaRPr lang="et-EE" dirty="0"/>
          </a:p>
        </p:txBody>
      </p:sp>
      <p:sp>
        <p:nvSpPr>
          <p:cNvPr id="4" name="Jaluse kohatäide 3"/>
          <p:cNvSpPr>
            <a:spLocks noGrp="1"/>
          </p:cNvSpPr>
          <p:nvPr>
            <p:ph type="ftr" sz="quarter" idx="11"/>
          </p:nvPr>
        </p:nvSpPr>
        <p:spPr/>
        <p:txBody>
          <a:bodyPr/>
          <a:lstStyle/>
          <a:p>
            <a:endParaRPr lang="et-EE" dirty="0"/>
          </a:p>
        </p:txBody>
      </p:sp>
      <p:pic>
        <p:nvPicPr>
          <p:cNvPr id="5" name="Pil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6361644"/>
            <a:ext cx="1632284" cy="320955"/>
          </a:xfrm>
          <a:prstGeom prst="rect">
            <a:avLst/>
          </a:prstGeom>
        </p:spPr>
      </p:pic>
    </p:spTree>
    <p:extLst>
      <p:ext uri="{BB962C8B-B14F-4D97-AF65-F5344CB8AC3E}">
        <p14:creationId xmlns:p14="http://schemas.microsoft.com/office/powerpoint/2010/main" val="28628222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Varundamine ja taastamine (2)</a:t>
            </a:r>
          </a:p>
        </p:txBody>
      </p:sp>
      <p:sp>
        <p:nvSpPr>
          <p:cNvPr id="3" name="Sisu kohatäide 2"/>
          <p:cNvSpPr>
            <a:spLocks noGrp="1"/>
          </p:cNvSpPr>
          <p:nvPr>
            <p:ph idx="1"/>
          </p:nvPr>
        </p:nvSpPr>
        <p:spPr>
          <a:xfrm>
            <a:off x="838200" y="1510748"/>
            <a:ext cx="10515600" cy="4666215"/>
          </a:xfrm>
        </p:spPr>
        <p:txBody>
          <a:bodyPr>
            <a:normAutofit fontScale="92500" lnSpcReduction="10000"/>
          </a:bodyPr>
          <a:lstStyle/>
          <a:p>
            <a:r>
              <a:rPr lang="et-EE" dirty="0"/>
              <a:t>Kuidas varundada?</a:t>
            </a:r>
          </a:p>
          <a:p>
            <a:pPr lvl="1"/>
            <a:r>
              <a:rPr lang="et-EE" dirty="0"/>
              <a:t>Füüsiline andmekandja (N: DVD, mälupulk, väline kõvaketas jne)</a:t>
            </a:r>
          </a:p>
          <a:p>
            <a:pPr lvl="1"/>
            <a:r>
              <a:rPr lang="et-EE" dirty="0"/>
              <a:t>Pilveteenus</a:t>
            </a:r>
          </a:p>
          <a:p>
            <a:r>
              <a:rPr lang="et-EE" dirty="0"/>
              <a:t>Füüsilisel kandjal:</a:t>
            </a:r>
          </a:p>
          <a:p>
            <a:pPr lvl="1"/>
            <a:r>
              <a:rPr lang="et-EE" dirty="0"/>
              <a:t>Varukoopia peaks asuma originaalist eemal (N: tulekahju vms)</a:t>
            </a:r>
          </a:p>
          <a:p>
            <a:pPr lvl="1"/>
            <a:r>
              <a:rPr lang="et-EE" dirty="0"/>
              <a:t>Kaalu varukoopia krüpteerimist</a:t>
            </a:r>
          </a:p>
          <a:p>
            <a:r>
              <a:rPr lang="et-EE" dirty="0"/>
              <a:t>Pilves:</a:t>
            </a:r>
          </a:p>
          <a:p>
            <a:pPr lvl="1"/>
            <a:r>
              <a:rPr lang="et-EE" dirty="0"/>
              <a:t>Kontrolli teenusepakkuja usaldusväärsust</a:t>
            </a:r>
          </a:p>
          <a:p>
            <a:pPr lvl="1"/>
            <a:r>
              <a:rPr lang="et-EE" dirty="0"/>
              <a:t>Loe läbi tingimused</a:t>
            </a:r>
          </a:p>
          <a:p>
            <a:r>
              <a:rPr lang="et-EE" dirty="0"/>
              <a:t>Ära unusta muid seadmeid – telefon jms</a:t>
            </a:r>
          </a:p>
          <a:p>
            <a:r>
              <a:rPr lang="et-EE" dirty="0"/>
              <a:t>Taastamine:</a:t>
            </a:r>
          </a:p>
          <a:p>
            <a:pPr lvl="1"/>
            <a:r>
              <a:rPr lang="et-EE" dirty="0"/>
              <a:t>Kontrolli ja testi oma varukoopiaid</a:t>
            </a:r>
          </a:p>
          <a:p>
            <a:endParaRPr lang="et-EE" dirty="0"/>
          </a:p>
          <a:p>
            <a:endParaRPr lang="et-EE" dirty="0"/>
          </a:p>
        </p:txBody>
      </p:sp>
      <p:sp>
        <p:nvSpPr>
          <p:cNvPr id="4" name="Jaluse kohatäide 3"/>
          <p:cNvSpPr>
            <a:spLocks noGrp="1"/>
          </p:cNvSpPr>
          <p:nvPr>
            <p:ph type="ftr" sz="quarter" idx="11"/>
          </p:nvPr>
        </p:nvSpPr>
        <p:spPr/>
        <p:txBody>
          <a:bodyPr/>
          <a:lstStyle/>
          <a:p>
            <a:endParaRPr lang="et-EE" dirty="0"/>
          </a:p>
        </p:txBody>
      </p:sp>
      <p:pic>
        <p:nvPicPr>
          <p:cNvPr id="5" name="Pilt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6361644"/>
            <a:ext cx="1632284" cy="320955"/>
          </a:xfrm>
          <a:prstGeom prst="rect">
            <a:avLst/>
          </a:prstGeom>
        </p:spPr>
      </p:pic>
    </p:spTree>
    <p:extLst>
      <p:ext uri="{BB962C8B-B14F-4D97-AF65-F5344CB8AC3E}">
        <p14:creationId xmlns:p14="http://schemas.microsoft.com/office/powerpoint/2010/main" val="28879919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Allikad</a:t>
            </a:r>
          </a:p>
        </p:txBody>
      </p:sp>
      <p:sp>
        <p:nvSpPr>
          <p:cNvPr id="3" name="Sisu kohatäide 2"/>
          <p:cNvSpPr>
            <a:spLocks noGrp="1"/>
          </p:cNvSpPr>
          <p:nvPr>
            <p:ph idx="1"/>
          </p:nvPr>
        </p:nvSpPr>
        <p:spPr/>
        <p:txBody>
          <a:bodyPr/>
          <a:lstStyle/>
          <a:p>
            <a:r>
              <a:rPr lang="et-EE" dirty="0"/>
              <a:t>SANS - </a:t>
            </a:r>
            <a:r>
              <a:rPr lang="et-EE" dirty="0">
                <a:hlinkClick r:id="rId2"/>
              </a:rPr>
              <a:t>https://securingthehuman.sans.org</a:t>
            </a:r>
            <a:endParaRPr lang="et-EE" dirty="0"/>
          </a:p>
          <a:p>
            <a:r>
              <a:rPr lang="et-EE" dirty="0">
                <a:hlinkClick r:id="rId3"/>
              </a:rPr>
              <a:t>http://id.ee</a:t>
            </a:r>
            <a:endParaRPr lang="et-EE" dirty="0"/>
          </a:p>
          <a:p>
            <a:endParaRPr lang="et-EE" dirty="0"/>
          </a:p>
        </p:txBody>
      </p:sp>
      <p:sp>
        <p:nvSpPr>
          <p:cNvPr id="4" name="Jaluse kohatäide 3"/>
          <p:cNvSpPr>
            <a:spLocks noGrp="1"/>
          </p:cNvSpPr>
          <p:nvPr>
            <p:ph type="ftr" sz="quarter" idx="11"/>
          </p:nvPr>
        </p:nvSpPr>
        <p:spPr/>
        <p:txBody>
          <a:bodyPr/>
          <a:lstStyle/>
          <a:p>
            <a:endParaRPr lang="et-EE" dirty="0"/>
          </a:p>
        </p:txBody>
      </p:sp>
      <p:pic>
        <p:nvPicPr>
          <p:cNvPr id="5" name="Pilt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6361644"/>
            <a:ext cx="1632284" cy="320955"/>
          </a:xfrm>
          <a:prstGeom prst="rect">
            <a:avLst/>
          </a:prstGeom>
        </p:spPr>
      </p:pic>
    </p:spTree>
    <p:extLst>
      <p:ext uri="{BB962C8B-B14F-4D97-AF65-F5344CB8AC3E}">
        <p14:creationId xmlns:p14="http://schemas.microsoft.com/office/powerpoint/2010/main" val="1260404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ctrTitle"/>
          </p:nvPr>
        </p:nvSpPr>
        <p:spPr>
          <a:xfrm>
            <a:off x="882563" y="278296"/>
            <a:ext cx="9785437" cy="4744278"/>
          </a:xfrm>
        </p:spPr>
        <p:txBody>
          <a:bodyPr>
            <a:normAutofit/>
          </a:bodyPr>
          <a:lstStyle/>
          <a:p>
            <a:r>
              <a:rPr lang="et-EE" sz="6700" dirty="0">
                <a:solidFill>
                  <a:schemeClr val="bg1"/>
                </a:solidFill>
              </a:rPr>
              <a:t>Kuidas kaitsta end </a:t>
            </a:r>
            <a:r>
              <a:rPr lang="et-EE" sz="6700" dirty="0" err="1">
                <a:solidFill>
                  <a:schemeClr val="bg1"/>
                </a:solidFill>
              </a:rPr>
              <a:t>kübermaailmas</a:t>
            </a:r>
            <a:r>
              <a:rPr lang="et-EE" sz="6700" dirty="0">
                <a:solidFill>
                  <a:schemeClr val="bg1"/>
                </a:solidFill>
              </a:rPr>
              <a:t>? </a:t>
            </a:r>
            <a:br>
              <a:rPr lang="et-EE" sz="4900" dirty="0">
                <a:solidFill>
                  <a:schemeClr val="bg1"/>
                </a:solidFill>
              </a:rPr>
            </a:br>
            <a:br>
              <a:rPr lang="et-EE" sz="4900" dirty="0">
                <a:solidFill>
                  <a:schemeClr val="bg1"/>
                </a:solidFill>
              </a:rPr>
            </a:br>
            <a:r>
              <a:rPr lang="et-EE" sz="3600" dirty="0">
                <a:solidFill>
                  <a:schemeClr val="bg1"/>
                </a:solidFill>
              </a:rPr>
              <a:t>Doris Matteus</a:t>
            </a:r>
            <a:endParaRPr lang="et-EE" dirty="0">
              <a:solidFill>
                <a:schemeClr val="bg1"/>
              </a:solidFill>
            </a:endParaRPr>
          </a:p>
        </p:txBody>
      </p:sp>
      <p:sp>
        <p:nvSpPr>
          <p:cNvPr id="5" name="Jaluse kohatäide 4"/>
          <p:cNvSpPr>
            <a:spLocks noGrp="1"/>
          </p:cNvSpPr>
          <p:nvPr>
            <p:ph type="ftr" sz="quarter" idx="11"/>
          </p:nvPr>
        </p:nvSpPr>
        <p:spPr/>
        <p:txBody>
          <a:bodyPr/>
          <a:lstStyle/>
          <a:p>
            <a:endParaRPr lang="et-EE"/>
          </a:p>
        </p:txBody>
      </p:sp>
    </p:spTree>
    <p:extLst>
      <p:ext uri="{BB962C8B-B14F-4D97-AF65-F5344CB8AC3E}">
        <p14:creationId xmlns:p14="http://schemas.microsoft.com/office/powerpoint/2010/main" val="1620086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Teemad</a:t>
            </a:r>
          </a:p>
        </p:txBody>
      </p:sp>
      <p:sp>
        <p:nvSpPr>
          <p:cNvPr id="3" name="Sisu kohatäide 2"/>
          <p:cNvSpPr>
            <a:spLocks noGrp="1"/>
          </p:cNvSpPr>
          <p:nvPr>
            <p:ph idx="1"/>
          </p:nvPr>
        </p:nvSpPr>
        <p:spPr>
          <a:xfrm>
            <a:off x="838200" y="1690688"/>
            <a:ext cx="10515600" cy="4458139"/>
          </a:xfrm>
        </p:spPr>
        <p:txBody>
          <a:bodyPr>
            <a:normAutofit/>
          </a:bodyPr>
          <a:lstStyle/>
          <a:p>
            <a:r>
              <a:rPr lang="et-EE" dirty="0"/>
              <a:t>Sissejuhatus</a:t>
            </a:r>
          </a:p>
          <a:p>
            <a:pPr lvl="1"/>
            <a:r>
              <a:rPr lang="et-EE" dirty="0"/>
              <a:t>Millised ohud varitsevad </a:t>
            </a:r>
            <a:r>
              <a:rPr lang="et-EE" dirty="0" err="1"/>
              <a:t>kübermaailmas</a:t>
            </a:r>
            <a:r>
              <a:rPr lang="et-EE" dirty="0"/>
              <a:t>?</a:t>
            </a:r>
          </a:p>
          <a:p>
            <a:pPr lvl="1"/>
            <a:r>
              <a:rPr lang="et-EE" dirty="0"/>
              <a:t>Miks ja mille eest peaks vabaühendus end kaitsma?</a:t>
            </a:r>
          </a:p>
          <a:p>
            <a:r>
              <a:rPr lang="et-EE" dirty="0"/>
              <a:t>Turvaline autentimine</a:t>
            </a:r>
          </a:p>
          <a:p>
            <a:r>
              <a:rPr lang="et-EE" dirty="0"/>
              <a:t>Paroolihaldustarkvara kasutamine</a:t>
            </a:r>
          </a:p>
          <a:p>
            <a:r>
              <a:rPr lang="et-EE" dirty="0"/>
              <a:t>Krüpteerimine</a:t>
            </a:r>
          </a:p>
          <a:p>
            <a:r>
              <a:rPr lang="et-EE" dirty="0"/>
              <a:t>Varundamine</a:t>
            </a:r>
          </a:p>
          <a:p>
            <a:endParaRPr lang="et-EE" dirty="0"/>
          </a:p>
          <a:p>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281391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Infoturve</a:t>
            </a:r>
          </a:p>
        </p:txBody>
      </p:sp>
      <p:sp>
        <p:nvSpPr>
          <p:cNvPr id="3" name="Sisu kohatäide 2"/>
          <p:cNvSpPr>
            <a:spLocks noGrp="1"/>
          </p:cNvSpPr>
          <p:nvPr>
            <p:ph idx="1"/>
          </p:nvPr>
        </p:nvSpPr>
        <p:spPr>
          <a:xfrm>
            <a:off x="838200" y="1690688"/>
            <a:ext cx="10515600" cy="4458139"/>
          </a:xfrm>
        </p:spPr>
        <p:txBody>
          <a:bodyPr>
            <a:normAutofit/>
          </a:bodyPr>
          <a:lstStyle/>
          <a:p>
            <a:r>
              <a:rPr lang="et-EE" dirty="0"/>
              <a:t>Infoturve on infovarade turvalisuse tagamine</a:t>
            </a:r>
          </a:p>
          <a:p>
            <a:r>
              <a:rPr lang="et-EE" dirty="0"/>
              <a:t>Infovarad on infosüsteemi osad, millel on meie jaoks väärtus:</a:t>
            </a:r>
          </a:p>
          <a:p>
            <a:pPr lvl="1"/>
            <a:r>
              <a:rPr lang="et-EE" dirty="0"/>
              <a:t>andmed, </a:t>
            </a:r>
          </a:p>
          <a:p>
            <a:pPr lvl="1"/>
            <a:r>
              <a:rPr lang="et-EE" dirty="0"/>
              <a:t>teenused, </a:t>
            </a:r>
          </a:p>
          <a:p>
            <a:pPr lvl="1"/>
            <a:r>
              <a:rPr lang="et-EE" dirty="0"/>
              <a:t>seadmed, </a:t>
            </a:r>
          </a:p>
          <a:p>
            <a:pPr lvl="1"/>
            <a:r>
              <a:rPr lang="et-EE" dirty="0"/>
              <a:t>sidekanalid, </a:t>
            </a:r>
          </a:p>
          <a:p>
            <a:pPr lvl="1"/>
            <a:r>
              <a:rPr lang="et-EE" dirty="0"/>
              <a:t>tarkvara,</a:t>
            </a:r>
          </a:p>
          <a:p>
            <a:pPr lvl="1"/>
            <a:r>
              <a:rPr lang="et-EE" dirty="0"/>
              <a:t>andmekandjad, </a:t>
            </a:r>
          </a:p>
          <a:p>
            <a:pPr lvl="1"/>
            <a:r>
              <a:rPr lang="et-EE" dirty="0"/>
              <a:t>dokumendid jne.</a:t>
            </a:r>
          </a:p>
          <a:p>
            <a:pPr lvl="0"/>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612389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Mida kaitstakse?</a:t>
            </a:r>
          </a:p>
        </p:txBody>
      </p:sp>
      <p:sp>
        <p:nvSpPr>
          <p:cNvPr id="3" name="Sisu kohatäide 2"/>
          <p:cNvSpPr>
            <a:spLocks noGrp="1"/>
          </p:cNvSpPr>
          <p:nvPr>
            <p:ph idx="1"/>
          </p:nvPr>
        </p:nvSpPr>
        <p:spPr>
          <a:xfrm>
            <a:off x="838200" y="1690688"/>
            <a:ext cx="10515600" cy="4458139"/>
          </a:xfrm>
        </p:spPr>
        <p:txBody>
          <a:bodyPr>
            <a:normAutofit lnSpcReduction="10000"/>
          </a:bodyPr>
          <a:lstStyle/>
          <a:p>
            <a:r>
              <a:rPr lang="et-EE" dirty="0"/>
              <a:t>Käideldavus</a:t>
            </a:r>
          </a:p>
          <a:p>
            <a:pPr lvl="1"/>
            <a:r>
              <a:rPr lang="et-EE" dirty="0"/>
              <a:t>Sisu: omadus olla õigel ajal kättesaadav ja kasutuskõlblik</a:t>
            </a:r>
          </a:p>
          <a:p>
            <a:pPr lvl="1"/>
            <a:r>
              <a:rPr lang="et-EE" dirty="0"/>
              <a:t>Tõrge: mingi oluline tegevus jääb (õigeaegselt) tegemata</a:t>
            </a:r>
          </a:p>
          <a:p>
            <a:r>
              <a:rPr lang="et-EE" dirty="0"/>
              <a:t>Terviklus</a:t>
            </a:r>
          </a:p>
          <a:p>
            <a:pPr lvl="1"/>
            <a:r>
              <a:rPr lang="et-EE" dirty="0"/>
              <a:t>Sisu: andmed on täielikud ja õiged</a:t>
            </a:r>
          </a:p>
          <a:p>
            <a:pPr lvl="1"/>
            <a:r>
              <a:rPr lang="et-EE" dirty="0"/>
              <a:t>Tõrge: andmeid ja/või dokumenti muudab keegi, kellel ei ole selleks volitusi (st kuritahtlikult)</a:t>
            </a:r>
          </a:p>
          <a:p>
            <a:r>
              <a:rPr lang="et-EE" dirty="0"/>
              <a:t>Salastatus (konfidentsiaalsus) </a:t>
            </a:r>
          </a:p>
          <a:p>
            <a:pPr lvl="1"/>
            <a:r>
              <a:rPr lang="et-EE" dirty="0"/>
              <a:t>Sisu: </a:t>
            </a:r>
            <a:r>
              <a:rPr lang="et-EE" altLang="et-EE" dirty="0"/>
              <a:t>teabe omadus </a:t>
            </a:r>
            <a:r>
              <a:rPr lang="fi-FI" altLang="et-EE" dirty="0"/>
              <a:t>olla </a:t>
            </a:r>
            <a:r>
              <a:rPr lang="et-EE" altLang="et-EE" dirty="0"/>
              <a:t>kättesaamatu või </a:t>
            </a:r>
            <a:r>
              <a:rPr lang="et-EE" altLang="et-EE" dirty="0" err="1"/>
              <a:t>paljastamatu</a:t>
            </a:r>
            <a:r>
              <a:rPr lang="et-EE" altLang="et-EE" dirty="0"/>
              <a:t> volitamata isikutele</a:t>
            </a:r>
            <a:endParaRPr lang="et-EE" dirty="0"/>
          </a:p>
          <a:p>
            <a:pPr lvl="1"/>
            <a:r>
              <a:rPr lang="et-EE" dirty="0"/>
              <a:t>Tõrge: andmeid ja/või dokumenti pääseb vaatama keegi, kellel ei ole selleks volitusi (sh kuritahtlikult) </a:t>
            </a:r>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1282197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Oht, nõrkus, risk</a:t>
            </a:r>
          </a:p>
        </p:txBody>
      </p:sp>
      <p:sp>
        <p:nvSpPr>
          <p:cNvPr id="3" name="Sisu kohatäide 2"/>
          <p:cNvSpPr>
            <a:spLocks noGrp="1"/>
          </p:cNvSpPr>
          <p:nvPr>
            <p:ph idx="1"/>
          </p:nvPr>
        </p:nvSpPr>
        <p:spPr>
          <a:xfrm>
            <a:off x="838200" y="1561514"/>
            <a:ext cx="10515600" cy="4615449"/>
          </a:xfrm>
        </p:spPr>
        <p:txBody>
          <a:bodyPr/>
          <a:lstStyle/>
          <a:p>
            <a:r>
              <a:rPr lang="et-EE" dirty="0"/>
              <a:t>Põhimõisted:</a:t>
            </a:r>
          </a:p>
          <a:p>
            <a:pPr lvl="1"/>
            <a:r>
              <a:rPr lang="et-EE" dirty="0"/>
              <a:t>Oht – võimalik soovimatu sündmus, mis võib avaldada negatiivset mõju millelegi olulisele (varale)</a:t>
            </a:r>
          </a:p>
          <a:p>
            <a:pPr lvl="1"/>
            <a:r>
              <a:rPr lang="et-EE" dirty="0"/>
              <a:t>Nõrkus/</a:t>
            </a:r>
            <a:r>
              <a:rPr lang="et-EE" dirty="0" err="1"/>
              <a:t>haavatavus</a:t>
            </a:r>
            <a:r>
              <a:rPr lang="et-EE" dirty="0"/>
              <a:t> – vara, süsteemi või protsessi nõrk koht. </a:t>
            </a:r>
          </a:p>
          <a:p>
            <a:pPr lvl="1"/>
            <a:r>
              <a:rPr lang="et-EE" dirty="0"/>
              <a:t>Risk – tõenäosus, et oht realiseerub läbi nõrkuse ja tekib kahju</a:t>
            </a:r>
          </a:p>
          <a:p>
            <a:r>
              <a:rPr lang="et-EE" dirty="0"/>
              <a:t>Kõige suurem turvanõrkus on inimene</a:t>
            </a:r>
          </a:p>
          <a:p>
            <a:endParaRPr lang="et-EE" dirty="0"/>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309694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a:t>Miks infoturve kõiki puudutab?</a:t>
            </a:r>
          </a:p>
        </p:txBody>
      </p:sp>
      <p:sp>
        <p:nvSpPr>
          <p:cNvPr id="3" name="Sisu kohatäide 2"/>
          <p:cNvSpPr>
            <a:spLocks noGrp="1"/>
          </p:cNvSpPr>
          <p:nvPr>
            <p:ph idx="1"/>
          </p:nvPr>
        </p:nvSpPr>
        <p:spPr>
          <a:xfrm>
            <a:off x="838200" y="1797489"/>
            <a:ext cx="10515600" cy="4351338"/>
          </a:xfrm>
        </p:spPr>
        <p:txBody>
          <a:bodyPr/>
          <a:lstStyle/>
          <a:p>
            <a:r>
              <a:rPr lang="et-EE" altLang="et-EE" dirty="0"/>
              <a:t>https://cybermap.kaspersky.com/</a:t>
            </a:r>
          </a:p>
        </p:txBody>
      </p:sp>
      <p:sp>
        <p:nvSpPr>
          <p:cNvPr id="4" name="Jaluse kohatäide 3"/>
          <p:cNvSpPr>
            <a:spLocks noGrp="1"/>
          </p:cNvSpPr>
          <p:nvPr>
            <p:ph type="ftr" sz="quarter" idx="11"/>
          </p:nvPr>
        </p:nvSpPr>
        <p:spPr/>
        <p:txBody>
          <a:bodyPr/>
          <a:lstStyle/>
          <a:p>
            <a:endParaRPr lang="et-EE" dirty="0"/>
          </a:p>
        </p:txBody>
      </p:sp>
    </p:spTree>
    <p:extLst>
      <p:ext uri="{BB962C8B-B14F-4D97-AF65-F5344CB8AC3E}">
        <p14:creationId xmlns:p14="http://schemas.microsoft.com/office/powerpoint/2010/main" val="3258055382"/>
      </p:ext>
    </p:extLst>
  </p:cSld>
  <p:clrMapOvr>
    <a:masterClrMapping/>
  </p:clrMapOvr>
</p:sld>
</file>

<file path=ppt/theme/theme1.xml><?xml version="1.0" encoding="utf-8"?>
<a:theme xmlns:a="http://schemas.openxmlformats.org/drawingml/2006/main" name="Office'i kujundus">
  <a:themeElements>
    <a:clrScheme name="Kohandatud 1">
      <a:dk1>
        <a:srgbClr val="003DA5"/>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25243</TotalTime>
  <Words>1653</Words>
  <Application>Microsoft Office PowerPoint</Application>
  <PresentationFormat>Laiekraan</PresentationFormat>
  <Paragraphs>215</Paragraphs>
  <Slides>35</Slides>
  <Notes>2</Notes>
  <HiddenSlides>0</HiddenSlides>
  <MMClips>0</MMClips>
  <ScaleCrop>false</ScaleCrop>
  <HeadingPairs>
    <vt:vector size="6" baseType="variant">
      <vt:variant>
        <vt:lpstr>Kasutatud fondid</vt:lpstr>
      </vt:variant>
      <vt:variant>
        <vt:i4>4</vt:i4>
      </vt:variant>
      <vt:variant>
        <vt:lpstr>Kujundus</vt:lpstr>
      </vt:variant>
      <vt:variant>
        <vt:i4>2</vt:i4>
      </vt:variant>
      <vt:variant>
        <vt:lpstr>Slaidipealkirjad</vt:lpstr>
      </vt:variant>
      <vt:variant>
        <vt:i4>35</vt:i4>
      </vt:variant>
    </vt:vector>
  </HeadingPairs>
  <TitlesOfParts>
    <vt:vector size="41" baseType="lpstr">
      <vt:lpstr>Arial</vt:lpstr>
      <vt:lpstr>Calibri</vt:lpstr>
      <vt:lpstr>Calibri Light</vt:lpstr>
      <vt:lpstr>Trebuchet MS</vt:lpstr>
      <vt:lpstr>Office'i kujundus</vt:lpstr>
      <vt:lpstr>3_Office Theme</vt:lpstr>
      <vt:lpstr>Kuidas kaitsta end kübermaailmas?   Doris Matteus</vt:lpstr>
      <vt:lpstr>PowerPointi esitlus</vt:lpstr>
      <vt:lpstr>PowerPointi esitlus</vt:lpstr>
      <vt:lpstr>Kuidas kaitsta end kübermaailmas?   Doris Matteus</vt:lpstr>
      <vt:lpstr>Teemad</vt:lpstr>
      <vt:lpstr>Infoturve</vt:lpstr>
      <vt:lpstr>Mida kaitstakse?</vt:lpstr>
      <vt:lpstr>Oht, nõrkus, risk</vt:lpstr>
      <vt:lpstr>Miks infoturve kõiki puudutab?</vt:lpstr>
      <vt:lpstr>Miks infoturve kõiki puudutab?</vt:lpstr>
      <vt:lpstr>Mida pahavara teha võib?</vt:lpstr>
      <vt:lpstr>Mida pahavara teha võib?</vt:lpstr>
      <vt:lpstr>Miks viirusetõrjest ei piisa?</vt:lpstr>
      <vt:lpstr>Autentimine</vt:lpstr>
      <vt:lpstr>Salasõna</vt:lpstr>
      <vt:lpstr>Probleemid salasõnadega</vt:lpstr>
      <vt:lpstr>Nõuded salasõnale (1)</vt:lpstr>
      <vt:lpstr>Nõuded salasõnale (2)</vt:lpstr>
      <vt:lpstr>Salafraas</vt:lpstr>
      <vt:lpstr>Turvaline autentimine digivahenditega (1)</vt:lpstr>
      <vt:lpstr>Turvaline autentimine digivahenditega (2)</vt:lpstr>
      <vt:lpstr>Paroolihaldustarkvara</vt:lpstr>
      <vt:lpstr>Krüpteerimine</vt:lpstr>
      <vt:lpstr>Krüpteerimine ID-kaardiga</vt:lpstr>
      <vt:lpstr>Krüpteerimine ID-kaardiga</vt:lpstr>
      <vt:lpstr>Krüpteerimine ID-kaardiga</vt:lpstr>
      <vt:lpstr>Krüpteerimine ID-kaardiga</vt:lpstr>
      <vt:lpstr>Krüpteerimine ID-kaardiga</vt:lpstr>
      <vt:lpstr>Krüpteerimine ID-kaardiga</vt:lpstr>
      <vt:lpstr>Krüpteeritud dokumendi dekrüpteerimine</vt:lpstr>
      <vt:lpstr>Krüpteeritud dokumendi dekrüpteerimine</vt:lpstr>
      <vt:lpstr>Transpordikrüpto hea tava</vt:lpstr>
      <vt:lpstr>Varundamine ja taastamine (1)</vt:lpstr>
      <vt:lpstr>Varundamine ja taastamine (2)</vt:lpstr>
      <vt:lpstr>Allikad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FIT</dc:creator>
  <cp:lastModifiedBy>Doris Matteus</cp:lastModifiedBy>
  <cp:revision>228</cp:revision>
  <cp:lastPrinted>2017-03-17T05:22:20Z</cp:lastPrinted>
  <dcterms:created xsi:type="dcterms:W3CDTF">2017-03-01T07:14:51Z</dcterms:created>
  <dcterms:modified xsi:type="dcterms:W3CDTF">2017-10-04T05:18:53Z</dcterms:modified>
</cp:coreProperties>
</file>