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2" r:id="rId4"/>
    <p:sldId id="261" r:id="rId5"/>
    <p:sldId id="264" r:id="rId6"/>
    <p:sldId id="267" r:id="rId7"/>
    <p:sldId id="265" r:id="rId8"/>
    <p:sldId id="266" r:id="rId9"/>
    <p:sldId id="269" r:id="rId10"/>
    <p:sldId id="272" r:id="rId11"/>
    <p:sldId id="273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A5D"/>
    <a:srgbClr val="2B7AA1"/>
    <a:srgbClr val="F0F1F2"/>
    <a:srgbClr val="F0F1F1"/>
    <a:srgbClr val="FF4800"/>
    <a:srgbClr val="2E7AA1"/>
    <a:srgbClr val="2E6347"/>
    <a:srgbClr val="00005A"/>
    <a:srgbClr val="C4BEC5"/>
    <a:srgbClr val="00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5701" autoAdjust="0"/>
  </p:normalViewPr>
  <p:slideViewPr>
    <p:cSldViewPr snapToGrid="0" showGuides="1">
      <p:cViewPr varScale="1">
        <p:scale>
          <a:sx n="104" d="100"/>
          <a:sy n="104" d="100"/>
        </p:scale>
        <p:origin x="24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3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8C2A-817B-5F44-ABB6-E13FE2B7EFB8}" type="datetimeFigureOut">
              <a:rPr lang="en-US" smtClean="0"/>
              <a:t>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6085-8FAA-6A40-B7DD-3BE87E9A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_fot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3429000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ekst_hel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7559676" cy="129264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429000"/>
            <a:ext cx="10574824" cy="3429000"/>
          </a:xfrm>
        </p:spPr>
        <p:txBody>
          <a:bodyPr numCol="2" spcCol="360000" anchor="t"/>
          <a:lstStyle>
            <a:lvl1pPr marL="0" indent="0">
              <a:buClr>
                <a:schemeClr val="bg1"/>
              </a:buClr>
              <a:buNone/>
              <a:defRPr>
                <a:solidFill>
                  <a:schemeClr val="tx2"/>
                </a:solidFill>
              </a:defRPr>
            </a:lvl1pPr>
            <a:lvl2pPr marL="180975" indent="0">
              <a:buClr>
                <a:schemeClr val="bg1"/>
              </a:buClr>
              <a:buNone/>
              <a:defRPr>
                <a:solidFill>
                  <a:schemeClr val="tx2"/>
                </a:solidFill>
              </a:defRPr>
            </a:lvl2pPr>
            <a:lvl3pPr marL="361950" indent="0">
              <a:buClr>
                <a:schemeClr val="bg1"/>
              </a:buClr>
              <a:buNone/>
              <a:defRPr>
                <a:solidFill>
                  <a:schemeClr val="tx2"/>
                </a:solidFill>
              </a:defRPr>
            </a:lvl3pPr>
            <a:lvl4pPr marL="542925" indent="0">
              <a:buClr>
                <a:schemeClr val="bg1"/>
              </a:buClr>
              <a:buNone/>
              <a:defRPr>
                <a:solidFill>
                  <a:schemeClr val="tx2"/>
                </a:solidFill>
              </a:defRPr>
            </a:lvl4pPr>
            <a:lvl5pPr marL="714375" indent="0">
              <a:buClr>
                <a:schemeClr val="bg1"/>
              </a:buCl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4"/>
            <a:endParaRPr lang="et-EE" dirty="0"/>
          </a:p>
          <a:p>
            <a:pPr lvl="4"/>
            <a:endParaRPr lang="et-EE" dirty="0"/>
          </a:p>
          <a:p>
            <a:pPr lvl="4"/>
            <a:endParaRPr lang="et-EE" dirty="0"/>
          </a:p>
          <a:p>
            <a:pPr lvl="4"/>
            <a:endParaRPr lang="et-EE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895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paremal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4824413" cy="9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4824413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4824412" cy="28638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5334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paremal_hel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4824413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4824413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4824412" cy="286385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2298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vasakull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4824413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700" y="1032734"/>
            <a:ext cx="4824414" cy="124374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743701" y="3429000"/>
            <a:ext cx="4824412" cy="3429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2" cy="2808288"/>
          </a:xfrm>
        </p:spPr>
        <p:txBody>
          <a:bodyPr vert="vert270" bIns="0" anchor="t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60709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vasakull_hele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4824413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700" y="1032734"/>
            <a:ext cx="4824414" cy="124374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743701" y="3429000"/>
            <a:ext cx="4824412" cy="34290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2" cy="2808288"/>
          </a:xfrm>
        </p:spPr>
        <p:txBody>
          <a:bodyPr vert="vert270" bIns="0" anchor="t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01255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landscape_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950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152913"/>
            <a:ext cx="7559675" cy="1705086"/>
          </a:xfrm>
        </p:spPr>
        <p:txBody>
          <a:bodyPr bIns="54000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1628775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5134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landscape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950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152913"/>
            <a:ext cx="7559675" cy="1705086"/>
          </a:xfrm>
        </p:spPr>
        <p:txBody>
          <a:bodyPr bIns="540000"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1628775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8734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graafikutega_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7559676" cy="16176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3888" y="2276475"/>
            <a:ext cx="10944225" cy="39608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t-EE" dirty="0" err="1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38818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graafikutega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3888" y="2276475"/>
            <a:ext cx="10944225" cy="39608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t-EE" dirty="0" err="1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86283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täh_tume">
    <p:bg>
      <p:bgPr>
        <a:solidFill>
          <a:srgbClr val="575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0"/>
            <a:ext cx="5472113" cy="3429001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6542" y="5396135"/>
            <a:ext cx="1565460" cy="9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0"/>
            <a:ext cx="5472113" cy="3429001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täh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0"/>
            <a:ext cx="5472113" cy="3429001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96542" y="5396135"/>
            <a:ext cx="1565460" cy="9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_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0"/>
            <a:ext cx="5472113" cy="3429001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74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9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472113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5472112" cy="28638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he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472113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5472112" cy="286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334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-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429000"/>
            <a:ext cx="5472112" cy="3429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9588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he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429000"/>
            <a:ext cx="5472112" cy="3429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03648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_fot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3429000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ekst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9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7559676" cy="129264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429000"/>
            <a:ext cx="10574824" cy="3429000"/>
          </a:xfrm>
        </p:spPr>
        <p:txBody>
          <a:bodyPr numCol="2" spcCol="360000" anchor="t"/>
          <a:lstStyle>
            <a:lvl1pPr marL="0" indent="0">
              <a:buClr>
                <a:schemeClr val="bg1"/>
              </a:buClr>
              <a:buNone/>
              <a:defRPr>
                <a:solidFill>
                  <a:schemeClr val="bg2"/>
                </a:solidFill>
              </a:defRPr>
            </a:lvl1pPr>
            <a:lvl2pPr marL="180975" indent="0">
              <a:buClr>
                <a:schemeClr val="bg1"/>
              </a:buClr>
              <a:buNone/>
              <a:defRPr>
                <a:solidFill>
                  <a:schemeClr val="bg2"/>
                </a:solidFill>
              </a:defRPr>
            </a:lvl2pPr>
            <a:lvl3pPr marL="361950" indent="0">
              <a:buClr>
                <a:schemeClr val="bg1"/>
              </a:buClr>
              <a:buNone/>
              <a:defRPr>
                <a:solidFill>
                  <a:schemeClr val="bg2"/>
                </a:solidFill>
              </a:defRPr>
            </a:lvl3pPr>
            <a:lvl4pPr marL="542925" indent="0">
              <a:buClr>
                <a:schemeClr val="bg1"/>
              </a:buClr>
              <a:buNone/>
              <a:defRPr>
                <a:solidFill>
                  <a:schemeClr val="bg2"/>
                </a:solidFill>
              </a:defRPr>
            </a:lvl4pPr>
            <a:lvl5pPr marL="714375" indent="0">
              <a:buClr>
                <a:schemeClr val="bg1"/>
              </a:buCl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4"/>
            <a:endParaRPr lang="et-EE" dirty="0"/>
          </a:p>
          <a:p>
            <a:pPr lvl="4"/>
            <a:endParaRPr lang="et-EE" dirty="0"/>
          </a:p>
          <a:p>
            <a:pPr lvl="4"/>
            <a:endParaRPr lang="et-EE" dirty="0"/>
          </a:p>
          <a:p>
            <a:pPr lvl="4"/>
            <a:endParaRPr lang="et-EE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217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5472112" cy="3429001"/>
          </a:xfrm>
          <a:prstGeom prst="rect">
            <a:avLst/>
          </a:prstGeom>
        </p:spPr>
        <p:txBody>
          <a:bodyPr vert="horz" lIns="0" tIns="0" rIns="0" bIns="558000" rtlCol="0" anchor="b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5"/>
            <a:r>
              <a:rPr lang="et-EE" dirty="0" err="1"/>
              <a:t>Sixth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6"/>
            <a:r>
              <a:rPr lang="et-EE" dirty="0" err="1"/>
              <a:t>Seventh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7"/>
            <a:r>
              <a:rPr lang="et-EE" dirty="0" err="1"/>
              <a:t>Eighth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5" r:id="rId3"/>
    <p:sldLayoutId id="2147483668" r:id="rId4"/>
    <p:sldLayoutId id="2147483667" r:id="rId5"/>
    <p:sldLayoutId id="2147483669" r:id="rId6"/>
    <p:sldLayoutId id="2147483670" r:id="rId7"/>
    <p:sldLayoutId id="2147483683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1" r:id="rId17"/>
    <p:sldLayoutId id="2147483682" r:id="rId18"/>
    <p:sldLayoutId id="2147483679" r:id="rId19"/>
    <p:sldLayoutId id="2147483680" r:id="rId20"/>
  </p:sldLayoutIdLst>
  <p:transition spd="slow">
    <p:push dir="u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beta.budgetmatador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7" y="658801"/>
            <a:ext cx="11304588" cy="1617674"/>
          </a:xfrm>
        </p:spPr>
        <p:txBody>
          <a:bodyPr/>
          <a:lstStyle/>
          <a:p>
            <a:r>
              <a:rPr lang="et-EE" dirty="0" smtClean="0"/>
              <a:t>Eelarved &amp; </a:t>
            </a:r>
            <a:r>
              <a:rPr lang="et-EE" smtClean="0"/>
              <a:t>finantshaldus vabaühendustele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887" y="5609967"/>
            <a:ext cx="5472113" cy="1248033"/>
          </a:xfrm>
        </p:spPr>
        <p:txBody>
          <a:bodyPr/>
          <a:lstStyle/>
          <a:p>
            <a:r>
              <a:rPr lang="et-EE" dirty="0" smtClean="0"/>
              <a:t>Jaan Urb &amp; </a:t>
            </a:r>
            <a:r>
              <a:rPr lang="et-EE" dirty="0" err="1" smtClean="0"/>
              <a:t>Uve</a:t>
            </a:r>
            <a:r>
              <a:rPr lang="et-EE" dirty="0" smtClean="0"/>
              <a:t> Poom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9603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Näide: ühikuhindadega eelarve</a:t>
            </a:r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633439"/>
            <a:ext cx="10855540" cy="4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Näide: ajastatud eelarve</a:t>
            </a:r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479378"/>
            <a:ext cx="10855540" cy="46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Kaasus: CB ja EC projektid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10855540" cy="5224561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t-EE" dirty="0" smtClean="0"/>
              <a:t>CB projekt (enne)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Maht u 1,3 miljonit eurot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“Pehmed” tegevused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Kestus 3 aastat</a:t>
            </a:r>
            <a:endParaRPr lang="et-EE" dirty="0" smtClean="0"/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Aruandlus iga 4 kuu tagant </a:t>
            </a:r>
            <a:r>
              <a:rPr lang="et-EE" dirty="0" smtClean="0">
                <a:sym typeface="Wingdings"/>
              </a:rPr>
              <a:t> puudus ülevaade eelarve täituvuse hetkeseisust (retrospektiiv)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Kõikide andmete käsitsi sisestamine </a:t>
            </a:r>
            <a:r>
              <a:rPr lang="et-EE" dirty="0" smtClean="0">
                <a:sym typeface="Wingdings"/>
              </a:rPr>
              <a:t> ajakulu u 2 päeva aruande kohta</a:t>
            </a:r>
            <a:endParaRPr lang="et-EE" dirty="0" smtClean="0"/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EC projekt (pärast)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Maht u 2,7 miljonit eurot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“Pehmed” tegevused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Kestus 2 aastat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Aruandlus iga 6 kuu tagant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Jooksev kulude jälgimine </a:t>
            </a:r>
            <a:r>
              <a:rPr lang="et-EE" dirty="0" smtClean="0">
                <a:sym typeface="Wingdings"/>
              </a:rPr>
              <a:t> alati täpne ülevaade sellest, kui palju raha alles on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73214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Näide: </a:t>
            </a:r>
            <a:r>
              <a:rPr lang="et-EE" smtClean="0"/>
              <a:t>CB vahearuanne</a:t>
            </a:r>
            <a:endParaRPr lang="et-E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13915"/>
              </p:ext>
            </p:extLst>
          </p:nvPr>
        </p:nvGraphicFramePr>
        <p:xfrm>
          <a:off x="623889" y="1679567"/>
          <a:ext cx="10855537" cy="517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45"/>
                <a:gridCol w="2982624"/>
                <a:gridCol w="802430"/>
                <a:gridCol w="560190"/>
                <a:gridCol w="1286918"/>
                <a:gridCol w="1286918"/>
                <a:gridCol w="1044676"/>
                <a:gridCol w="1286918"/>
                <a:gridCol w="1286918"/>
              </a:tblGrid>
              <a:tr h="258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1. REPORTED COSTS IN BUDGET LINES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 dirty="0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</a:tr>
              <a:tr h="216412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Approved budget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Current period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Previously reported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Cumulative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Remaining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</a:tr>
              <a:tr h="208611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1. Office and rent costs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34 547,00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3 715,70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7 251,83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10 967,53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23 579,47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2. Personnel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183 670,00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19 617,57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41 071,40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60 688,97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122 981,03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Personnel employed by the project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183 670,00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19 617,57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41 071,40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60 688,97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122 981,03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Other partner personnel contributing to the project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Unpaid voluntary labour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3. Travel and accommodation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58 285,00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1 407,62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1 799,80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3 207,42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55 077,58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Travel costs in the programme area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58 285,00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1 407,62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1 799,80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3 207,42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55 077,58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Travel costs outside the programme area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4. External expertise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355 950,00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17 597,08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19 278,32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36 875,40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319 074,60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Expert services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355 950,00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17 597,08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19 278,32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36 875,40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319 074,60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Audit, First Level Control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Evaluations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5. Equipment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10 500,00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25,00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5 037,28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5 062,28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solidFill>
                            <a:schemeClr val="tx2"/>
                          </a:solidFill>
                          <a:effectLst/>
                        </a:rPr>
                        <a:t>5 437,72</a:t>
                      </a:r>
                      <a:endParaRPr lang="pl-PL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6. Investments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7. Other direct costs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43 415,00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u="none" strike="noStrike">
                          <a:solidFill>
                            <a:schemeClr val="tx2"/>
                          </a:solidFill>
                          <a:effectLst/>
                        </a:rPr>
                        <a:t>547,81</a:t>
                      </a:r>
                      <a:endParaRPr lang="uk-UA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440,00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987,81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42 427,19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8. In kind contributions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9. Incomes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sk-SK" sz="1000" b="0" i="0" u="none" strike="noStrike"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  <a:tr h="2497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686 367,00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>
                          <a:solidFill>
                            <a:schemeClr val="tx2"/>
                          </a:solidFill>
                          <a:effectLst/>
                        </a:rPr>
                        <a:t>42 910,78</a:t>
                      </a:r>
                      <a:endParaRPr lang="is-IS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solidFill>
                            <a:schemeClr val="tx2"/>
                          </a:solidFill>
                          <a:effectLst/>
                        </a:rPr>
                        <a:t>74 878,63</a:t>
                      </a:r>
                      <a:endParaRPr lang="fi-FI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solidFill>
                            <a:schemeClr val="tx2"/>
                          </a:solidFill>
                          <a:effectLst/>
                        </a:rPr>
                        <a:t>117 789,41</a:t>
                      </a:r>
                      <a:endParaRPr lang="cs-CZ" sz="1000" b="0" i="0" u="none" strike="noStrike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568 577,59</a:t>
                      </a:r>
                      <a:endParaRPr lang="sk-SK" sz="1000" b="0" i="0" u="none" strike="noStrike" dirty="0">
                        <a:solidFill>
                          <a:schemeClr val="tx2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5067" marR="5067" marT="506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684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Näide: EC igakuine jälgimine</a:t>
            </a:r>
            <a:endParaRPr lang="et-E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09735"/>
              </p:ext>
            </p:extLst>
          </p:nvPr>
        </p:nvGraphicFramePr>
        <p:xfrm>
          <a:off x="623889" y="1633440"/>
          <a:ext cx="10855537" cy="5224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820"/>
                <a:gridCol w="2232388"/>
                <a:gridCol w="607342"/>
                <a:gridCol w="793374"/>
                <a:gridCol w="618284"/>
                <a:gridCol w="114901"/>
                <a:gridCol w="673000"/>
                <a:gridCol w="793374"/>
                <a:gridCol w="683943"/>
                <a:gridCol w="114901"/>
                <a:gridCol w="804317"/>
                <a:gridCol w="804317"/>
                <a:gridCol w="114901"/>
                <a:gridCol w="853561"/>
                <a:gridCol w="443195"/>
                <a:gridCol w="880919"/>
              </a:tblGrid>
              <a:tr h="3544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COST TITLE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UNIT PRICE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UNITS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SUM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UNINVOICED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PAYABLE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PAID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ALLOCATED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FREE TO SPEND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SPENT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SPENT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REMAINING</a:t>
                      </a:r>
                    </a:p>
                  </a:txBody>
                  <a:tcPr marL="0" marR="0" marT="0" marB="0" anchor="ctr"/>
                </a:tc>
              </a:tr>
              <a:tr h="19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Cost category 1 - Personnel costs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90444,00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26709,26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58237,12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84946,38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5497,62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58237,12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32206,88</a:t>
                      </a:r>
                    </a:p>
                  </a:txBody>
                  <a:tcPr marL="0" marR="0" marT="0" marB="0" anchor="ctr"/>
                </a:tc>
              </a:tr>
              <a:tr h="19878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1.1.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Technical staff (GIS-specialist)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481,00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38961,00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10708,11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20469,61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31177,72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7783,28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20469,61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53%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18491,39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July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August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September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695,16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695,16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695,16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October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November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December 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1238,04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1238,04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1238,04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January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2224,46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2224,46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2224,46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February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1678,41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1678,41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1678,41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March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April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May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2147,24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2147,24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2147,24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June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3228,59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3228,59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3228,59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July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1610,25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1610,25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1610,25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August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September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October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November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December 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January 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February 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2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Vacation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2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49" y="1324620"/>
            <a:ext cx="6313150" cy="420876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/>
              <a:t>Jaan Urb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55321" y="2093117"/>
            <a:ext cx="5120113" cy="476488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endParaRPr lang="et-EE" sz="2000" dirty="0" smtClean="0"/>
          </a:p>
          <a:p>
            <a:pPr>
              <a:lnSpc>
                <a:spcPct val="90000"/>
              </a:lnSpc>
            </a:pPr>
            <a:r>
              <a:rPr lang="et-EE" sz="2000" dirty="0"/>
              <a:t>Jaan on pikaaegse kogemusega konsultant ja koolitaja. Oma karjääri jooksul on ta koostanud </a:t>
            </a:r>
            <a:r>
              <a:rPr lang="et-EE" sz="2000" dirty="0" err="1"/>
              <a:t>rahastustaotlusi</a:t>
            </a:r>
            <a:r>
              <a:rPr lang="et-EE" sz="2000" dirty="0"/>
              <a:t> miljonite eurode eest ja viinud need projektid ka seejärel ellu. Väikeettevõtjana on ta hästi kursis organisatsiooni igapäevase </a:t>
            </a:r>
            <a:r>
              <a:rPr lang="et-EE" sz="2000" dirty="0" err="1"/>
              <a:t>käigushoidmisega</a:t>
            </a:r>
            <a:r>
              <a:rPr lang="et-EE" sz="2000" dirty="0"/>
              <a:t>, kunagise </a:t>
            </a:r>
            <a:r>
              <a:rPr lang="et-EE" sz="2000" dirty="0" err="1"/>
              <a:t>noorteaktivistina</a:t>
            </a:r>
            <a:r>
              <a:rPr lang="et-EE" sz="2000" dirty="0"/>
              <a:t> on talle tuttav kodanikuühiskond nii Eestis kui välismaal. Kuna projektide eelarvete juhtimine on valmistanud talle piisavalt peavalu, otsustas ta koos </a:t>
            </a:r>
            <a:r>
              <a:rPr lang="et-EE" sz="2000" dirty="0" err="1"/>
              <a:t>Uve</a:t>
            </a:r>
            <a:r>
              <a:rPr lang="et-EE" sz="2000" dirty="0"/>
              <a:t> ja meeskonnaga arendada välja tarkvara – </a:t>
            </a:r>
            <a:r>
              <a:rPr lang="et-EE" sz="2000" dirty="0" err="1"/>
              <a:t>BudgetMatador</a:t>
            </a:r>
            <a:r>
              <a:rPr lang="et-EE" sz="2000" dirty="0"/>
              <a:t> – selle lihtsustamiseks.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3699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9" r="511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 smtClean="0"/>
              <a:t>Uve</a:t>
            </a:r>
            <a:r>
              <a:rPr lang="en-US" sz="4400" dirty="0" smtClean="0"/>
              <a:t> </a:t>
            </a:r>
            <a:r>
              <a:rPr lang="en-US" sz="4400" dirty="0"/>
              <a:t>Poom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55321" y="2068404"/>
            <a:ext cx="5120113" cy="4282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endParaRPr lang="et-EE" sz="2000" dirty="0" smtClean="0"/>
          </a:p>
          <a:p>
            <a:pPr>
              <a:lnSpc>
                <a:spcPct val="90000"/>
              </a:lnSpc>
            </a:pPr>
            <a:r>
              <a:rPr lang="et-EE" sz="2000" dirty="0" err="1" smtClean="0"/>
              <a:t>Uvel</a:t>
            </a:r>
            <a:r>
              <a:rPr lang="et-EE" sz="2000" dirty="0" smtClean="0"/>
              <a:t> on mitme aasta jagu vabaühenduste juhtimiskogemusi nii Eestist kui Ukrainast. Tööalaselt on ta alati üht- või teistpidi tegelenud </a:t>
            </a:r>
            <a:r>
              <a:rPr lang="et-EE" sz="2000" dirty="0" err="1" smtClean="0"/>
              <a:t>rahastuse</a:t>
            </a:r>
            <a:r>
              <a:rPr lang="et-EE" sz="2000" dirty="0" smtClean="0"/>
              <a:t> kogumisega – seda nii suuremahuliste projektitaotluste koostamise, Hooandja kampaaniate läbiviimise kui ka sponsorite ja püsiannetajate leidmise näol. Lisaks sellele on </a:t>
            </a:r>
            <a:r>
              <a:rPr lang="et-EE" sz="2000" dirty="0" err="1" smtClean="0"/>
              <a:t>Uve</a:t>
            </a:r>
            <a:r>
              <a:rPr lang="et-EE" sz="2000" dirty="0" smtClean="0"/>
              <a:t> koos ja ilma Jaanita pidanud esitama nii palju projektiaruandeid, et ta otsustas </a:t>
            </a:r>
            <a:r>
              <a:rPr lang="et-EE" sz="2000" dirty="0" err="1" smtClean="0"/>
              <a:t>BudgetMatadori</a:t>
            </a:r>
            <a:r>
              <a:rPr lang="et-EE" sz="2000" dirty="0" smtClean="0"/>
              <a:t> meeskonnaga välja arendada tarkvara selle lihtsustamiseks.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02833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Millest me täna räägime?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10855540" cy="5224561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t-EE" dirty="0" smtClean="0"/>
              <a:t>Eelarvestamine ja sellega seonduv terminoloogia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Eelarve täituvuse jälgimine ja aruandlus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Prognoositud ja tegelikud tulud ning kulud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Koostöö eelarvestamisel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/>
              <a:t>K</a:t>
            </a:r>
            <a:r>
              <a:rPr lang="et-EE" dirty="0" smtClean="0"/>
              <a:t>asutatavad tööriistad: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Excel/Office </a:t>
            </a:r>
            <a:r>
              <a:rPr lang="et-EE" dirty="0" err="1" smtClean="0"/>
              <a:t>online</a:t>
            </a:r>
            <a:endParaRPr lang="et-EE" dirty="0" smtClean="0"/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Google </a:t>
            </a:r>
            <a:r>
              <a:rPr lang="et-EE" dirty="0" err="1" smtClean="0"/>
              <a:t>Spreadsheets</a:t>
            </a:r>
            <a:endParaRPr lang="et-EE" dirty="0" smtClean="0"/>
          </a:p>
          <a:p>
            <a:pPr marL="704850" lvl="1" indent="-342900">
              <a:buFont typeface="Arial" charset="0"/>
              <a:buChar char="•"/>
            </a:pPr>
            <a:r>
              <a:rPr lang="et-EE" dirty="0" err="1" smtClean="0"/>
              <a:t>BudgetMatador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84461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Seonduv terminoloogia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10855540" cy="5224561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t-EE" dirty="0" smtClean="0"/>
              <a:t>Raamatupidamine ja finantsjuhtimine (minevik ja tulevik)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Eelarvestamine (tegevus- ja kulutüübipõhine)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Töökoormus x palgafond = ühikuhind x kogus = summa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Tekkepõhisus ja kassapõhisus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Prognoositud ja tegelikud kulud/tulud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Planeeritud, tehtud</a:t>
            </a:r>
            <a:r>
              <a:rPr lang="et-EE" dirty="0"/>
              <a:t> </a:t>
            </a:r>
            <a:r>
              <a:rPr lang="et-EE" dirty="0" smtClean="0"/>
              <a:t>ja makstud kulud/tulud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Rahavood: ajastatus, likviidsus, kassareserv, sildfinantseerimine (sisemine/välimine)</a:t>
            </a:r>
          </a:p>
          <a:p>
            <a:pPr marL="342900" indent="-342900">
              <a:buFont typeface="Arial" charset="0"/>
              <a:buChar char="•"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3550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Eelarvestamine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10855540" cy="5224561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t-EE" dirty="0" smtClean="0"/>
              <a:t>Excel/Office </a:t>
            </a:r>
            <a:r>
              <a:rPr lang="et-EE" dirty="0" err="1" smtClean="0"/>
              <a:t>online</a:t>
            </a:r>
            <a:r>
              <a:rPr lang="et-EE" dirty="0" smtClean="0"/>
              <a:t> + </a:t>
            </a:r>
            <a:r>
              <a:rPr lang="et-EE" dirty="0" err="1" smtClean="0"/>
              <a:t>Dropbox</a:t>
            </a:r>
            <a:r>
              <a:rPr lang="et-EE" dirty="0" smtClean="0"/>
              <a:t>/Google </a:t>
            </a:r>
            <a:r>
              <a:rPr lang="et-EE" dirty="0" err="1" smtClean="0"/>
              <a:t>Drive</a:t>
            </a:r>
            <a:r>
              <a:rPr lang="et-EE" dirty="0" smtClean="0"/>
              <a:t>/e-mail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Google </a:t>
            </a:r>
            <a:r>
              <a:rPr lang="et-EE" dirty="0" err="1" smtClean="0"/>
              <a:t>Spreadsheets</a:t>
            </a:r>
            <a:endParaRPr lang="et-EE" dirty="0" smtClean="0"/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Ajakulu</a:t>
            </a:r>
          </a:p>
          <a:p>
            <a:pPr marL="704850" lvl="1" indent="-342900">
              <a:buFont typeface="Arial" charset="0"/>
              <a:buChar char="•"/>
            </a:pPr>
            <a:r>
              <a:rPr lang="et-EE" dirty="0" smtClean="0"/>
              <a:t>Vigade tekkimine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err="1" smtClean="0"/>
              <a:t>BudgetMatador</a:t>
            </a:r>
            <a:r>
              <a:rPr lang="et-EE" dirty="0" smtClean="0"/>
              <a:t> </a:t>
            </a:r>
            <a:r>
              <a:rPr lang="mr-IN" dirty="0"/>
              <a:t>–</a:t>
            </a:r>
            <a:r>
              <a:rPr lang="et-EE" dirty="0"/>
              <a:t> </a:t>
            </a:r>
            <a:r>
              <a:rPr lang="et-EE" dirty="0" smtClean="0">
                <a:hlinkClick r:id="rId2"/>
              </a:rPr>
              <a:t>beta.budgetmatador.com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8066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Eelarve täituvuse jälgimine</a:t>
            </a:r>
            <a:endParaRPr lang="et-E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83580"/>
              </p:ext>
            </p:extLst>
          </p:nvPr>
        </p:nvGraphicFramePr>
        <p:xfrm>
          <a:off x="623889" y="1633441"/>
          <a:ext cx="10855538" cy="255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820"/>
                <a:gridCol w="2232389"/>
                <a:gridCol w="607342"/>
                <a:gridCol w="793374"/>
                <a:gridCol w="618284"/>
                <a:gridCol w="114901"/>
                <a:gridCol w="673000"/>
                <a:gridCol w="793374"/>
                <a:gridCol w="683943"/>
                <a:gridCol w="114901"/>
                <a:gridCol w="804317"/>
                <a:gridCol w="804317"/>
                <a:gridCol w="114901"/>
                <a:gridCol w="853561"/>
                <a:gridCol w="545638"/>
                <a:gridCol w="778476"/>
              </a:tblGrid>
              <a:tr h="410405"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#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Kulu nimetus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Ühiku hind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Ühikute arv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Summa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Planeeritud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Makstav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Makstud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err="1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Allokeeritud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Vabad</a:t>
                      </a:r>
                      <a:r>
                        <a:rPr lang="et-EE" sz="800" b="0" i="0" u="none" strike="noStrike" baseline="0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 vahendid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Kulutatud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Kulutatud%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Jääk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Kategooria 1 - personal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90444,00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88055,41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88055,41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2388,59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88055,41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97%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2388,59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1.1.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Tehniline personal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81,00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481,00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38961,00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0,00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29935,42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29935,42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9025,58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29935,42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77%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9025,58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9720"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1.1.1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Palk juulis 2015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720"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1.1.2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Palk augustis 2015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1529,73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 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720"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...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800" b="0" i="0" u="none" strike="noStrike" noProof="0" dirty="0" smtClean="0">
                          <a:solidFill>
                            <a:schemeClr val="tx2"/>
                          </a:solidFill>
                          <a:effectLst/>
                          <a:latin typeface="Aino" charset="0"/>
                          <a:ea typeface="Aino" charset="0"/>
                          <a:cs typeface="Aino" charset="0"/>
                        </a:rPr>
                        <a:t>...</a:t>
                      </a:r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800" b="0" i="0" u="none" strike="noStrike" noProof="0" dirty="0">
                        <a:solidFill>
                          <a:schemeClr val="tx2"/>
                        </a:solidFill>
                        <a:effectLst/>
                        <a:latin typeface="Aino" charset="0"/>
                        <a:ea typeface="Aino" charset="0"/>
                        <a:cs typeface="Aino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51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Kaasus: Välisministeeriumi projekt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10855540" cy="5224561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t-EE" dirty="0" smtClean="0"/>
              <a:t>Sisemine vs väline eelarve struktuur</a:t>
            </a:r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Tegevus- vs kulutüübipõhine eelarve struktuur</a:t>
            </a:r>
          </a:p>
        </p:txBody>
      </p:sp>
    </p:spTree>
    <p:extLst>
      <p:ext uri="{BB962C8B-B14F-4D97-AF65-F5344CB8AC3E}">
        <p14:creationId xmlns:p14="http://schemas.microsoft.com/office/powerpoint/2010/main" val="201059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855540" cy="974638"/>
          </a:xfrm>
        </p:spPr>
        <p:txBody>
          <a:bodyPr/>
          <a:lstStyle/>
          <a:p>
            <a:r>
              <a:rPr lang="et-EE" dirty="0" smtClean="0"/>
              <a:t>Kaasus: Rootsi arenguabi projekt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3887" y="1633439"/>
            <a:ext cx="10855540" cy="5224561"/>
          </a:xfrm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t-EE" dirty="0" smtClean="0"/>
              <a:t>Rahastajatega </a:t>
            </a:r>
            <a:r>
              <a:rPr lang="et-EE" dirty="0" err="1" smtClean="0"/>
              <a:t>üldeelarve</a:t>
            </a:r>
            <a:endParaRPr lang="et-EE" dirty="0" smtClean="0"/>
          </a:p>
          <a:p>
            <a:pPr marL="342900" indent="-342900">
              <a:buFont typeface="Arial" charset="0"/>
              <a:buChar char="•"/>
            </a:pPr>
            <a:r>
              <a:rPr lang="et-EE" dirty="0" smtClean="0"/>
              <a:t>Ajastatud eelarve</a:t>
            </a:r>
          </a:p>
        </p:txBody>
      </p:sp>
    </p:spTree>
    <p:extLst>
      <p:ext uri="{BB962C8B-B14F-4D97-AF65-F5344CB8AC3E}">
        <p14:creationId xmlns:p14="http://schemas.microsoft.com/office/powerpoint/2010/main" val="114683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ual_Master">
  <a:themeElements>
    <a:clrScheme name="brand.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3C0078"/>
      </a:accent1>
      <a:accent2>
        <a:srgbClr val="1D4432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Macintosh PowerPoint</Application>
  <PresentationFormat>Widescreen</PresentationFormat>
  <Paragraphs>687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Aino</vt:lpstr>
      <vt:lpstr>Calibri</vt:lpstr>
      <vt:lpstr>Aino Headline</vt:lpstr>
      <vt:lpstr>Manual_Master</vt:lpstr>
      <vt:lpstr>Eelarved &amp; finantshaldus vabaühendustele</vt:lpstr>
      <vt:lpstr>Jaan Urb</vt:lpstr>
      <vt:lpstr>Uve Poom</vt:lpstr>
      <vt:lpstr>Millest me täna räägime?</vt:lpstr>
      <vt:lpstr>Seonduv terminoloogia</vt:lpstr>
      <vt:lpstr>Eelarvestamine</vt:lpstr>
      <vt:lpstr>Eelarve täituvuse jälgimine</vt:lpstr>
      <vt:lpstr>Kaasus: Välisministeeriumi projekt</vt:lpstr>
      <vt:lpstr>Kaasus: Rootsi arenguabi projekt</vt:lpstr>
      <vt:lpstr>Näide: ühikuhindadega eelarve</vt:lpstr>
      <vt:lpstr>Näide: ajastatud eelarve</vt:lpstr>
      <vt:lpstr>Kaasus: CB ja EC projektid</vt:lpstr>
      <vt:lpstr>Näide: CB vahearuanne</vt:lpstr>
      <vt:lpstr>Näide: EC igakuine jälgimine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2017-03-07T11:48:55Z</dcterms:created>
  <dcterms:modified xsi:type="dcterms:W3CDTF">2018-01-02T18:20:41Z</dcterms:modified>
</cp:coreProperties>
</file>