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65" r:id="rId2"/>
    <p:sldId id="258" r:id="rId3"/>
    <p:sldId id="259" r:id="rId4"/>
    <p:sldId id="266" r:id="rId5"/>
    <p:sldId id="260" r:id="rId6"/>
    <p:sldId id="270" r:id="rId7"/>
    <p:sldId id="276" r:id="rId8"/>
    <p:sldId id="282" r:id="rId9"/>
    <p:sldId id="261" r:id="rId10"/>
    <p:sldId id="262" r:id="rId11"/>
    <p:sldId id="278" r:id="rId12"/>
    <p:sldId id="263" r:id="rId13"/>
    <p:sldId id="267" r:id="rId14"/>
    <p:sldId id="281" r:id="rId15"/>
    <p:sldId id="271" r:id="rId16"/>
    <p:sldId id="273" r:id="rId17"/>
    <p:sldId id="277" r:id="rId18"/>
    <p:sldId id="264" r:id="rId19"/>
    <p:sldId id="279" r:id="rId20"/>
    <p:sldId id="274" r:id="rId21"/>
    <p:sldId id="269" r:id="rId22"/>
    <p:sldId id="283" r:id="rId23"/>
  </p:sldIdLst>
  <p:sldSz cx="9144000" cy="6858000" type="screen4x3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9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03747-916F-43F0-9924-51ED27219ABF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55B66-A6EE-4B48-AD0B-11F6C9539D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6759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01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55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103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25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110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989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367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164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23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673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58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BC42-F421-49E5-9FA5-C78412FB72F5}" type="datetimeFigureOut">
              <a:rPr lang="et-EE" smtClean="0"/>
              <a:t>21.05.2019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74CA-AF03-4551-A575-99CE507E6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12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t-EE" sz="5400" dirty="0"/>
              <a:t>Erinevate annetusviiside </a:t>
            </a:r>
            <a:br>
              <a:rPr lang="et-EE" sz="5400" dirty="0"/>
            </a:br>
            <a:r>
              <a:rPr lang="et-EE" sz="5400" dirty="0"/>
              <a:t>plussid ja miinused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t-EE" dirty="0"/>
              <a:t>Inna Kramer</a:t>
            </a:r>
          </a:p>
          <a:p>
            <a:r>
              <a:rPr lang="et-EE" sz="2800" dirty="0"/>
              <a:t>Tallinna Lastehaigla Toetusfondi juhataja</a:t>
            </a:r>
          </a:p>
          <a:p>
            <a:endParaRPr lang="et-EE" sz="2800" dirty="0"/>
          </a:p>
          <a:p>
            <a:r>
              <a:rPr lang="et-EE" sz="2800" dirty="0"/>
              <a:t>22. mai 2019</a:t>
            </a:r>
          </a:p>
        </p:txBody>
      </p:sp>
    </p:spTree>
    <p:extLst>
      <p:ext uri="{BB962C8B-B14F-4D97-AF65-F5344CB8AC3E}">
        <p14:creationId xmlns:p14="http://schemas.microsoft.com/office/powerpoint/2010/main" val="15603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r>
              <a:rPr lang="et-EE" sz="3600" dirty="0"/>
              <a:t>Osta raamat „</a:t>
            </a:r>
            <a:r>
              <a:rPr lang="et-EE" sz="3600" dirty="0" err="1"/>
              <a:t>Urmelid</a:t>
            </a:r>
            <a:r>
              <a:rPr lang="et-EE" sz="3600" dirty="0"/>
              <a:t> ja 12 heategu“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9" y="1602010"/>
            <a:ext cx="3483201" cy="4522342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dirty="0"/>
              <a:t>12 tuntud inimest kirjutasid igaüks raamatusse ühe muinasjutu, mis õpetavad lastele, kuidas teha head.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„</a:t>
            </a:r>
            <a:r>
              <a:rPr lang="et-EE" dirty="0" err="1"/>
              <a:t>Urmelid</a:t>
            </a:r>
            <a:r>
              <a:rPr lang="et-EE" dirty="0"/>
              <a:t> ja kaksteist heategu“ autoriteks on: </a:t>
            </a:r>
          </a:p>
          <a:p>
            <a:pPr marL="0" indent="0">
              <a:buNone/>
            </a:pPr>
            <a:r>
              <a:rPr lang="et-EE" dirty="0"/>
              <a:t>Evelin Ilves</a:t>
            </a:r>
          </a:p>
          <a:p>
            <a:pPr marL="0" indent="0">
              <a:buNone/>
            </a:pPr>
            <a:r>
              <a:rPr lang="et-EE" dirty="0"/>
              <a:t>Janek Mäggi</a:t>
            </a:r>
          </a:p>
          <a:p>
            <a:pPr marL="0" indent="0">
              <a:buNone/>
            </a:pPr>
            <a:r>
              <a:rPr lang="et-EE" dirty="0"/>
              <a:t>Olav Osolin</a:t>
            </a:r>
          </a:p>
          <a:p>
            <a:pPr marL="0" indent="0">
              <a:buNone/>
            </a:pPr>
            <a:r>
              <a:rPr lang="et-EE" dirty="0" err="1"/>
              <a:t>Bert</a:t>
            </a:r>
            <a:r>
              <a:rPr lang="et-EE" dirty="0"/>
              <a:t> </a:t>
            </a:r>
            <a:r>
              <a:rPr lang="et-EE" dirty="0" err="1"/>
              <a:t>Prikenfeld/DJ</a:t>
            </a:r>
            <a:r>
              <a:rPr lang="et-EE" dirty="0"/>
              <a:t> </a:t>
            </a:r>
            <a:r>
              <a:rPr lang="et-EE" dirty="0" err="1"/>
              <a:t>Critikal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Jaagup Kreem</a:t>
            </a:r>
          </a:p>
          <a:p>
            <a:pPr marL="0" indent="0">
              <a:buNone/>
            </a:pPr>
            <a:r>
              <a:rPr lang="et-EE" dirty="0" err="1"/>
              <a:t>Saara</a:t>
            </a:r>
            <a:r>
              <a:rPr lang="et-EE" dirty="0"/>
              <a:t> </a:t>
            </a:r>
            <a:r>
              <a:rPr lang="et-EE" dirty="0" err="1"/>
              <a:t>Kadak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Kristel Aaslaid</a:t>
            </a:r>
          </a:p>
          <a:p>
            <a:pPr marL="0" indent="0">
              <a:buNone/>
            </a:pPr>
            <a:r>
              <a:rPr lang="et-EE" dirty="0"/>
              <a:t>Katrin Viirpalu</a:t>
            </a:r>
          </a:p>
          <a:p>
            <a:pPr marL="0" indent="0">
              <a:buNone/>
            </a:pPr>
            <a:r>
              <a:rPr lang="et-EE" dirty="0" err="1"/>
              <a:t>Yoko</a:t>
            </a:r>
            <a:r>
              <a:rPr lang="et-EE" dirty="0"/>
              <a:t> </a:t>
            </a:r>
            <a:r>
              <a:rPr lang="et-EE" dirty="0" err="1"/>
              <a:t>Alender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Getter Jaani</a:t>
            </a:r>
          </a:p>
          <a:p>
            <a:pPr marL="0" indent="0">
              <a:buNone/>
            </a:pPr>
            <a:r>
              <a:rPr lang="et-EE" dirty="0"/>
              <a:t>Mikk </a:t>
            </a:r>
            <a:r>
              <a:rPr lang="et-EE" dirty="0" err="1"/>
              <a:t>Jürjens</a:t>
            </a: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dirty="0"/>
              <a:t>Raivo E. Tamm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Raamatud on müügil Apollo kauplustes ja e-poes, kogu müügist saadav tulu läheb heategevuseks.</a:t>
            </a:r>
          </a:p>
        </p:txBody>
      </p:sp>
    </p:spTree>
    <p:extLst>
      <p:ext uri="{BB962C8B-B14F-4D97-AF65-F5344CB8AC3E}">
        <p14:creationId xmlns:p14="http://schemas.microsoft.com/office/powerpoint/2010/main" val="59840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Lastehaigla jõululaat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663"/>
            <a:ext cx="4038600" cy="303103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/>
              <a:t>Traditsiooniline jõululaat toimub detsembris lastehaigla fuajees</a:t>
            </a:r>
          </a:p>
          <a:p>
            <a:r>
              <a:rPr lang="et-EE" dirty="0"/>
              <a:t>Laadale annetavad müügiks kaupa lastehaigla töötajad ja sõbrad</a:t>
            </a:r>
          </a:p>
          <a:p>
            <a:r>
              <a:rPr lang="et-EE" dirty="0"/>
              <a:t>Kaubeldakse käsitöö, hoidiste ja suupistetega</a:t>
            </a:r>
          </a:p>
          <a:p>
            <a:r>
              <a:rPr lang="et-EE" dirty="0"/>
              <a:t>Müüa aitavad vabatahtlikud kooliõpilased</a:t>
            </a:r>
          </a:p>
          <a:p>
            <a:r>
              <a:rPr lang="et-EE" dirty="0"/>
              <a:t>2018. aasta jõululaadal kogusime 1101 eurot</a:t>
            </a:r>
          </a:p>
        </p:txBody>
      </p:sp>
    </p:spTree>
    <p:extLst>
      <p:ext uri="{BB962C8B-B14F-4D97-AF65-F5344CB8AC3E}">
        <p14:creationId xmlns:p14="http://schemas.microsoft.com/office/powerpoint/2010/main" val="10501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Osta jõulukaart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19" y="1600200"/>
            <a:ext cx="3394962" cy="4525963"/>
          </a:xfrm>
        </p:spPr>
      </p:pic>
    </p:spTree>
    <p:extLst>
      <p:ext uri="{BB962C8B-B14F-4D97-AF65-F5344CB8AC3E}">
        <p14:creationId xmlns:p14="http://schemas.microsoft.com/office/powerpoint/2010/main" val="227878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Meediakampaaniad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5815"/>
            <a:ext cx="4038600" cy="2654732"/>
          </a:xfrm>
        </p:spPr>
      </p:pic>
      <p:sp>
        <p:nvSpPr>
          <p:cNvPr id="14" name="TextBox 13"/>
          <p:cNvSpPr txBox="1"/>
          <p:nvPr/>
        </p:nvSpPr>
        <p:spPr>
          <a:xfrm>
            <a:off x="467544" y="19888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5" y="19888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2019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0148"/>
            <a:ext cx="4038600" cy="2106066"/>
          </a:xfrm>
        </p:spPr>
      </p:pic>
    </p:spTree>
    <p:extLst>
      <p:ext uri="{BB962C8B-B14F-4D97-AF65-F5344CB8AC3E}">
        <p14:creationId xmlns:p14="http://schemas.microsoft.com/office/powerpoint/2010/main" val="190660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00800" cy="1143000"/>
          </a:xfrm>
        </p:spPr>
        <p:txBody>
          <a:bodyPr>
            <a:noAutofit/>
          </a:bodyPr>
          <a:lstStyle/>
          <a:p>
            <a:r>
              <a:rPr lang="fi-FI" sz="3600" dirty="0"/>
              <a:t>Tallinna </a:t>
            </a:r>
            <a:r>
              <a:rPr lang="fi-FI" sz="3600" dirty="0" err="1"/>
              <a:t>Lastehaigla</a:t>
            </a:r>
            <a:r>
              <a:rPr lang="fi-FI" sz="3600" dirty="0"/>
              <a:t> </a:t>
            </a:r>
            <a:r>
              <a:rPr lang="fi-FI" sz="3600" dirty="0" err="1"/>
              <a:t>vastsündinute</a:t>
            </a:r>
            <a:r>
              <a:rPr lang="fi-FI" sz="3600" dirty="0"/>
              <a:t> ja </a:t>
            </a:r>
            <a:r>
              <a:rPr lang="fi-FI" sz="3600" dirty="0" err="1"/>
              <a:t>imikute</a:t>
            </a:r>
            <a:r>
              <a:rPr lang="fi-FI" sz="3600" dirty="0"/>
              <a:t> osakonna  </a:t>
            </a:r>
            <a:r>
              <a:rPr lang="fi-FI" sz="3600" dirty="0" err="1"/>
              <a:t>intensiivravi</a:t>
            </a:r>
            <a:r>
              <a:rPr lang="fi-FI" sz="3600" dirty="0"/>
              <a:t> </a:t>
            </a:r>
            <a:r>
              <a:rPr lang="fi-FI" sz="3600" dirty="0" err="1"/>
              <a:t>perepalatid</a:t>
            </a:r>
            <a:r>
              <a:rPr lang="et-EE" sz="3600" dirty="0"/>
              <a:t> avati jaanuaris 2019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28" y="4354421"/>
            <a:ext cx="2707840" cy="180522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15" y="2348880"/>
            <a:ext cx="2700297" cy="1800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700300" cy="18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700300" cy="180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2700300" cy="18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15" y="4365104"/>
            <a:ext cx="27003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Spordiüritused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211143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787046" cy="21239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16888"/>
            <a:ext cx="3932339" cy="2636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9"/>
          <a:stretch/>
        </p:blipFill>
        <p:spPr>
          <a:xfrm>
            <a:off x="467544" y="3916888"/>
            <a:ext cx="4032448" cy="2636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932" y="3964414"/>
            <a:ext cx="350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/>
              <a:t>Lääne-Harju valla korraldatav matkasari </a:t>
            </a:r>
          </a:p>
          <a:p>
            <a:r>
              <a:rPr lang="et-EE" sz="1600" dirty="0"/>
              <a:t>„Kõnnime laste ja tervise heaks“ 2019</a:t>
            </a:r>
          </a:p>
        </p:txBody>
      </p:sp>
    </p:spTree>
    <p:extLst>
      <p:ext uri="{BB962C8B-B14F-4D97-AF65-F5344CB8AC3E}">
        <p14:creationId xmlns:p14="http://schemas.microsoft.com/office/powerpoint/2010/main" val="143105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Artiklid meedias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9" y="1600200"/>
            <a:ext cx="33112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2" y="1600200"/>
            <a:ext cx="32702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5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Ma armastan aidata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Toetusfondi projekti ülekaaluliste laste heaks saab toetada annetuskeskkonnas "Ma armastan aidata", annetades raha või preemiapunkte.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31397"/>
          <a:stretch/>
        </p:blipFill>
        <p:spPr>
          <a:xfrm>
            <a:off x="1547664" y="3436196"/>
            <a:ext cx="6239762" cy="30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4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Pane süda vilkuma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569"/>
            <a:ext cx="4038600" cy="269322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/>
              <a:t>Erilahendusena valminud interaktiivne südameinstallatsioon suurusega 2x2 m</a:t>
            </a:r>
          </a:p>
          <a:p>
            <a:r>
              <a:rPr lang="et-EE" dirty="0"/>
              <a:t>Helistades Toetusfondi annetustelefonide numbritele, hakkavad suure südame sees väikesed südamed vilkuma</a:t>
            </a:r>
          </a:p>
          <a:p>
            <a:r>
              <a:rPr lang="et-EE" dirty="0"/>
              <a:t>Annetuste kogumiseks on süda olnud väljas üritusel „Valgus kõnnib Kadriorus“, Superministeeriumis, Valges Klaaris, Telia Kristiine esinduses.</a:t>
            </a:r>
          </a:p>
        </p:txBody>
      </p:sp>
    </p:spTree>
    <p:extLst>
      <p:ext uri="{BB962C8B-B14F-4D97-AF65-F5344CB8AC3E}">
        <p14:creationId xmlns:p14="http://schemas.microsoft.com/office/powerpoint/2010/main" val="146030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1599 „Lastearst kuuleb“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Tasuline nõuandetelefon töötab kell 8.00–22.00</a:t>
            </a:r>
          </a:p>
          <a:p>
            <a:r>
              <a:rPr lang="et-EE" dirty="0"/>
              <a:t>Kõneminuti hind on 1 €</a:t>
            </a:r>
          </a:p>
          <a:p>
            <a:r>
              <a:rPr lang="et-EE" dirty="0"/>
              <a:t>Nõu annavad nii haiglas töötavad lastearstid kui ka pensionieas arstid</a:t>
            </a:r>
          </a:p>
          <a:p>
            <a:r>
              <a:rPr lang="et-EE" dirty="0"/>
              <a:t>Alates 1995. aastast</a:t>
            </a:r>
          </a:p>
          <a:p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720056"/>
            <a:ext cx="2857500" cy="4286250"/>
          </a:xfrm>
        </p:spPr>
      </p:pic>
    </p:spTree>
    <p:extLst>
      <p:ext uri="{BB962C8B-B14F-4D97-AF65-F5344CB8AC3E}">
        <p14:creationId xmlns:p14="http://schemas.microsoft.com/office/powerpoint/2010/main" val="221525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>Ühekordne annetus kodulehelt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28" y="1600200"/>
            <a:ext cx="47725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3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 võimalused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Aita </a:t>
            </a:r>
            <a:r>
              <a:rPr lang="et-EE" dirty="0" err="1"/>
              <a:t>B</a:t>
            </a:r>
            <a:r>
              <a:rPr lang="fi-FI" dirty="0" err="1"/>
              <a:t>oris</a:t>
            </a:r>
            <a:r>
              <a:rPr lang="fi-FI" dirty="0"/>
              <a:t> </a:t>
            </a:r>
            <a:r>
              <a:rPr lang="et-EE" dirty="0" err="1"/>
              <a:t>L</a:t>
            </a:r>
            <a:r>
              <a:rPr lang="fi-FI" dirty="0" err="1"/>
              <a:t>ehtlaanel</a:t>
            </a:r>
            <a:r>
              <a:rPr lang="fi-FI" dirty="0"/>
              <a:t> </a:t>
            </a:r>
            <a:r>
              <a:rPr lang="fi-FI" dirty="0" err="1"/>
              <a:t>haigeid</a:t>
            </a:r>
            <a:r>
              <a:rPr lang="fi-FI" dirty="0"/>
              <a:t> lapsi aidata</a:t>
            </a:r>
            <a:endParaRPr lang="et-EE" dirty="0"/>
          </a:p>
          <a:p>
            <a:r>
              <a:rPr lang="fi-FI" dirty="0" err="1"/>
              <a:t>Osale</a:t>
            </a:r>
            <a:r>
              <a:rPr lang="fi-FI" dirty="0"/>
              <a:t> </a:t>
            </a:r>
            <a:r>
              <a:rPr lang="et-EE" dirty="0"/>
              <a:t>E</a:t>
            </a:r>
            <a:r>
              <a:rPr lang="fi-FI" dirty="0"/>
              <a:t>esti </a:t>
            </a:r>
            <a:r>
              <a:rPr lang="et-EE" dirty="0" err="1"/>
              <a:t>K</a:t>
            </a:r>
            <a:r>
              <a:rPr lang="fi-FI" dirty="0" err="1"/>
              <a:t>oolitus-</a:t>
            </a:r>
            <a:r>
              <a:rPr lang="fi-FI" dirty="0"/>
              <a:t> ja </a:t>
            </a:r>
            <a:r>
              <a:rPr lang="fi-FI" dirty="0" err="1"/>
              <a:t>konverentsikeskuse</a:t>
            </a:r>
            <a:r>
              <a:rPr lang="fi-FI" dirty="0"/>
              <a:t> </a:t>
            </a:r>
            <a:r>
              <a:rPr lang="fi-FI" dirty="0" err="1"/>
              <a:t>koolitusel</a:t>
            </a:r>
            <a:r>
              <a:rPr lang="fi-FI" dirty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konverentsil</a:t>
            </a:r>
            <a:endParaRPr lang="et-EE" dirty="0"/>
          </a:p>
          <a:p>
            <a:r>
              <a:rPr lang="et-EE" dirty="0"/>
              <a:t>Osta </a:t>
            </a:r>
            <a:r>
              <a:rPr lang="et-EE" dirty="0" err="1"/>
              <a:t>Von</a:t>
            </a:r>
            <a:r>
              <a:rPr lang="et-EE" dirty="0"/>
              <a:t> </a:t>
            </a:r>
            <a:r>
              <a:rPr lang="et-EE" dirty="0" err="1"/>
              <a:t>Baeri</a:t>
            </a:r>
            <a:r>
              <a:rPr lang="et-EE" dirty="0"/>
              <a:t>, </a:t>
            </a:r>
            <a:r>
              <a:rPr lang="et-EE" dirty="0" err="1"/>
              <a:t>Bioxelle</a:t>
            </a:r>
            <a:r>
              <a:rPr lang="et-EE" dirty="0"/>
              <a:t>, Siidilus tooteid</a:t>
            </a:r>
          </a:p>
          <a:p>
            <a:endParaRPr lang="et-E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81870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Toetusfondi tänuõhtu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Iga aasta maikuus</a:t>
            </a:r>
          </a:p>
          <a:p>
            <a:r>
              <a:rPr lang="et-EE" dirty="0"/>
              <a:t>Suurimatele toetajatele ja sponsoritele</a:t>
            </a:r>
          </a:p>
          <a:p>
            <a:r>
              <a:rPr lang="et-EE" dirty="0"/>
              <a:t>Tunnustused 2019:</a:t>
            </a:r>
          </a:p>
          <a:p>
            <a:pPr marL="400050" lvl="1" indent="0">
              <a:buNone/>
            </a:pPr>
            <a:r>
              <a:rPr lang="et-EE" dirty="0"/>
              <a:t>AASTA TOETAJA 2018 (2)</a:t>
            </a:r>
          </a:p>
          <a:p>
            <a:pPr marL="400050" lvl="1" indent="0">
              <a:buNone/>
            </a:pPr>
            <a:r>
              <a:rPr lang="et-EE" dirty="0"/>
              <a:t>AASTATE TOETAJA (4)</a:t>
            </a:r>
          </a:p>
          <a:p>
            <a:pPr marL="400050" lvl="1" indent="0">
              <a:buNone/>
            </a:pPr>
            <a:r>
              <a:rPr lang="et-EE" dirty="0"/>
              <a:t>KULDSPONSOR 2018 (18)</a:t>
            </a:r>
          </a:p>
          <a:p>
            <a:pPr marL="400050" lvl="1" indent="0">
              <a:buNone/>
            </a:pPr>
            <a:r>
              <a:rPr lang="et-EE" dirty="0"/>
              <a:t>HÕBESPONSOR 2018 (20)</a:t>
            </a:r>
          </a:p>
          <a:p>
            <a:pPr marL="400050" lvl="1" indent="0">
              <a:buNone/>
            </a:pPr>
            <a:r>
              <a:rPr lang="et-EE" dirty="0"/>
              <a:t>TÄNUKIRI (42)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119"/>
            <a:ext cx="4038600" cy="2692125"/>
          </a:xfrm>
        </p:spPr>
      </p:pic>
    </p:spTree>
    <p:extLst>
      <p:ext uri="{BB962C8B-B14F-4D97-AF65-F5344CB8AC3E}">
        <p14:creationId xmlns:p14="http://schemas.microsoft.com/office/powerpoint/2010/main" val="41265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AITÄH!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770"/>
            <a:ext cx="8229600" cy="4306823"/>
          </a:xfrm>
        </p:spPr>
      </p:pic>
    </p:spTree>
    <p:extLst>
      <p:ext uri="{BB962C8B-B14F-4D97-AF65-F5344CB8AC3E}">
        <p14:creationId xmlns:p14="http://schemas.microsoft.com/office/powerpoint/2010/main" val="174823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Püsiannetus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Püsiannetuslepingut saab sõlmida fondi kodulehe kaudu</a:t>
            </a:r>
          </a:p>
          <a:p>
            <a:r>
              <a:rPr lang="et-EE" dirty="0"/>
              <a:t>Püsiannetuslepinguid sõlmitakse Toetusfondi lettide juures kaubanduskeskustes</a:t>
            </a:r>
          </a:p>
          <a:p>
            <a:r>
              <a:rPr lang="et-EE" dirty="0"/>
              <a:t>Püsiannetuslepingu sõlminud inimeste arv on praeguse seisuga ligi 4500</a:t>
            </a:r>
          </a:p>
          <a:p>
            <a:r>
              <a:rPr lang="et-EE" dirty="0"/>
              <a:t>Kokku on toetajate arv täna üle 6000</a:t>
            </a:r>
          </a:p>
          <a:p>
            <a:r>
              <a:rPr lang="et-EE" dirty="0"/>
              <a:t>Sõprade ring: 400 inimest, kes on toetanud fondi järjepidevalt üle 20 aasta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0661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Annetustelefonid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900 7705 - 5 €</a:t>
            </a:r>
          </a:p>
          <a:p>
            <a:pPr marL="0" indent="0">
              <a:buNone/>
            </a:pPr>
            <a:r>
              <a:rPr lang="et-EE" dirty="0"/>
              <a:t>900 7710 - 10 €</a:t>
            </a:r>
          </a:p>
          <a:p>
            <a:pPr marL="0" indent="0">
              <a:buNone/>
            </a:pPr>
            <a:r>
              <a:rPr lang="et-EE" dirty="0"/>
              <a:t>900 7715 - 25 €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Koostöös Teliaga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5652344" cy="3140190"/>
          </a:xfrm>
        </p:spPr>
      </p:pic>
    </p:spTree>
    <p:extLst>
      <p:ext uri="{BB962C8B-B14F-4D97-AF65-F5344CB8AC3E}">
        <p14:creationId xmlns:p14="http://schemas.microsoft.com/office/powerpoint/2010/main" val="10059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>Toeta ettevõtte või organisatsiooniga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844824"/>
            <a:ext cx="8229600" cy="4525963"/>
          </a:xfrm>
        </p:spPr>
        <p:txBody>
          <a:bodyPr/>
          <a:lstStyle/>
          <a:p>
            <a:r>
              <a:rPr lang="et-EE" dirty="0"/>
              <a:t>Firma sünnipäev </a:t>
            </a:r>
          </a:p>
          <a:p>
            <a:r>
              <a:rPr lang="et-EE" dirty="0"/>
              <a:t>Loterii </a:t>
            </a:r>
          </a:p>
          <a:p>
            <a:r>
              <a:rPr lang="et-EE" dirty="0"/>
              <a:t>Oksjon </a:t>
            </a:r>
          </a:p>
          <a:p>
            <a:r>
              <a:rPr lang="et-EE" dirty="0"/>
              <a:t>Spordiüritus </a:t>
            </a:r>
          </a:p>
          <a:p>
            <a:r>
              <a:rPr lang="et-EE" dirty="0"/>
              <a:t>Kontsert </a:t>
            </a:r>
          </a:p>
          <a:p>
            <a:r>
              <a:rPr lang="et-EE" dirty="0" err="1"/>
              <a:t>Gala-õhtu</a:t>
            </a:r>
            <a:r>
              <a:rPr lang="et-EE" dirty="0"/>
              <a:t> </a:t>
            </a:r>
          </a:p>
          <a:p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2340860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02" y="2048625"/>
            <a:ext cx="2186253" cy="326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650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6840760" cy="994122"/>
          </a:xfrm>
        </p:spPr>
        <p:txBody>
          <a:bodyPr>
            <a:normAutofit fontScale="90000"/>
          </a:bodyPr>
          <a:lstStyle/>
          <a:p>
            <a:r>
              <a:rPr lang="et-EE" dirty="0"/>
              <a:t>Ettevõtete poolt organiseeritud heategevuskampaaniad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26088"/>
            <a:ext cx="3168352" cy="2455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60" y="4200185"/>
            <a:ext cx="3995936" cy="2181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55" y="1556792"/>
            <a:ext cx="3158841" cy="22322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34919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4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Järelkasv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Lasteaiad ja koolid</a:t>
            </a:r>
          </a:p>
          <a:p>
            <a:r>
              <a:rPr lang="et-EE" dirty="0"/>
              <a:t>Heategijate uus põlvkond</a:t>
            </a:r>
          </a:p>
          <a:p>
            <a:r>
              <a:rPr lang="et-EE" dirty="0"/>
              <a:t>Heategevuslikud kontserdid, etendused, laadad, kohvikud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7" y="3986608"/>
            <a:ext cx="2698982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8" y="3986028"/>
            <a:ext cx="2699792" cy="180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55" y="3998258"/>
            <a:ext cx="2692652" cy="17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994122"/>
          </a:xfrm>
        </p:spPr>
        <p:txBody>
          <a:bodyPr>
            <a:normAutofit/>
          </a:bodyPr>
          <a:lstStyle/>
          <a:p>
            <a:r>
              <a:rPr lang="et-EE" sz="3200" dirty="0"/>
              <a:t>Annetus võib olla mitterahaline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57" y="4000653"/>
            <a:ext cx="3708227" cy="247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6765"/>
            <a:ext cx="3681933" cy="2454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5" y="1299236"/>
            <a:ext cx="3708227" cy="2472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44400" r="43922" b="9128"/>
          <a:stretch/>
        </p:blipFill>
        <p:spPr>
          <a:xfrm>
            <a:off x="755576" y="4005065"/>
            <a:ext cx="3678485" cy="24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 testament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05781"/>
            <a:ext cx="5486400" cy="4114800"/>
          </a:xfrm>
        </p:spPr>
      </p:pic>
      <p:sp>
        <p:nvSpPr>
          <p:cNvPr id="6" name="TextBox 5"/>
          <p:cNvSpPr txBox="1"/>
          <p:nvPr/>
        </p:nvSpPr>
        <p:spPr>
          <a:xfrm>
            <a:off x="1835696" y="602128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Inna ja Aadu Randpalu olid Toetusfondi pikaaegsed toetajad. Toetuse eest lastehaigla  heaks autasustas Vabariigi President neid Punase Risti III astme teenetemärgiga.</a:t>
            </a:r>
          </a:p>
          <a:p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174196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437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Erinevate annetusviiside  plussid ja miinused</vt:lpstr>
      <vt:lpstr>Ühekordne annetus kodulehelt</vt:lpstr>
      <vt:lpstr>Püsiannetus</vt:lpstr>
      <vt:lpstr>Annetustelefonid</vt:lpstr>
      <vt:lpstr>Toeta ettevõtte või organisatsiooniga</vt:lpstr>
      <vt:lpstr>Ettevõtete poolt organiseeritud heategevuskampaaniad</vt:lpstr>
      <vt:lpstr>Järelkasv</vt:lpstr>
      <vt:lpstr>Annetus võib olla mitterahaline</vt:lpstr>
      <vt:lpstr>Tee testament</vt:lpstr>
      <vt:lpstr>Osta raamat „Urmelid ja 12 heategu“</vt:lpstr>
      <vt:lpstr>Lastehaigla jõululaat</vt:lpstr>
      <vt:lpstr>Osta jõulukaart</vt:lpstr>
      <vt:lpstr>Meediakampaaniad</vt:lpstr>
      <vt:lpstr>Tallinna Lastehaigla vastsündinute ja imikute osakonna  intensiivravi perepalatid avati jaanuaris 2019</vt:lpstr>
      <vt:lpstr>Spordiüritused</vt:lpstr>
      <vt:lpstr>Artiklid meedias</vt:lpstr>
      <vt:lpstr>Ma armastan aidata</vt:lpstr>
      <vt:lpstr>Pane süda vilkuma</vt:lpstr>
      <vt:lpstr>1599 „Lastearst kuuleb“</vt:lpstr>
      <vt:lpstr>Muud võimalused</vt:lpstr>
      <vt:lpstr>Toetusfondi tänuõhtu</vt:lpstr>
      <vt:lpstr>AITÄH!</vt:lpstr>
    </vt:vector>
  </TitlesOfParts>
  <Company>SA Tallinna Lastehaigla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 Vende</dc:creator>
  <cp:lastModifiedBy>Helen Talalaev</cp:lastModifiedBy>
  <cp:revision>31</cp:revision>
  <cp:lastPrinted>2019-05-20T07:57:20Z</cp:lastPrinted>
  <dcterms:created xsi:type="dcterms:W3CDTF">2019-05-16T09:26:46Z</dcterms:created>
  <dcterms:modified xsi:type="dcterms:W3CDTF">2019-05-21T12:01:15Z</dcterms:modified>
</cp:coreProperties>
</file>