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6" r:id="rId3"/>
    <p:sldId id="257" r:id="rId4"/>
    <p:sldId id="267" r:id="rId5"/>
    <p:sldId id="284" r:id="rId6"/>
    <p:sldId id="312" r:id="rId7"/>
    <p:sldId id="293" r:id="rId8"/>
    <p:sldId id="291" r:id="rId9"/>
    <p:sldId id="294" r:id="rId10"/>
    <p:sldId id="292" r:id="rId11"/>
    <p:sldId id="295" r:id="rId12"/>
    <p:sldId id="296" r:id="rId13"/>
    <p:sldId id="299" r:id="rId14"/>
    <p:sldId id="298" r:id="rId15"/>
    <p:sldId id="305" r:id="rId16"/>
    <p:sldId id="300" r:id="rId17"/>
    <p:sldId id="302" r:id="rId18"/>
    <p:sldId id="313" r:id="rId19"/>
    <p:sldId id="307" r:id="rId20"/>
    <p:sldId id="308" r:id="rId21"/>
    <p:sldId id="304" r:id="rId22"/>
    <p:sldId id="306" r:id="rId23"/>
    <p:sldId id="314" r:id="rId24"/>
    <p:sldId id="309" r:id="rId25"/>
    <p:sldId id="311" r:id="rId26"/>
    <p:sldId id="310" r:id="rId2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an" initials="J" lastIdx="1" clrIdx="0">
    <p:extLst>
      <p:ext uri="{19B8F6BF-5375-455C-9EA6-DF929625EA0E}">
        <p15:presenceInfo xmlns:p15="http://schemas.microsoft.com/office/powerpoint/2012/main" userId="Ja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2T17:16:36.67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8994-EBDB-468B-9EA3-E42136384E28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BB76-60F9-4ABC-8DEA-0CDD1A61891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33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https://upload.wikimedia.org/wikipedia/commons/e/e0/SNice.svg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0BB76-60F9-4ABC-8DEA-0CDD1A61891C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776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Märge inglis- ja venekeelsete materjalide kohta!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0BB76-60F9-4ABC-8DEA-0CDD1A61891C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44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012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12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47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63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951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06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668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4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95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15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9894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7D3D-4A2D-45C9-A9C6-A28FC766D0FC}" type="datetimeFigureOut">
              <a:rPr lang="et-EE" smtClean="0"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D74B-9C69-4E1F-BC87-AF42C49692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01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aan@storiesforimpac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144" y="2073468"/>
            <a:ext cx="1095756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500" b="1" dirty="0"/>
              <a:t>Kuidas valida projekti indikaatoreid ja hinnata mõju</a:t>
            </a:r>
            <a:endParaRPr lang="et-EE" sz="3600" b="1" dirty="0"/>
          </a:p>
          <a:p>
            <a:pPr algn="ctr">
              <a:spcBef>
                <a:spcPts val="2000"/>
              </a:spcBef>
            </a:pPr>
            <a:r>
              <a:rPr lang="et-EE" sz="3000" b="1" dirty="0"/>
              <a:t>ehk „mõju hindamise kiirabi“ veebiseminar </a:t>
            </a:r>
          </a:p>
          <a:p>
            <a:pPr algn="ctr"/>
            <a:r>
              <a:rPr lang="et-EE" sz="3000" b="1" dirty="0"/>
              <a:t>Aktiivsete Kodanike Fondi taotlejaile</a:t>
            </a:r>
          </a:p>
          <a:p>
            <a:pPr algn="ctr"/>
            <a:r>
              <a:rPr lang="et-EE" sz="3000" b="1" dirty="0"/>
              <a:t>7.08.2019</a:t>
            </a:r>
          </a:p>
          <a:p>
            <a:pPr algn="ctr">
              <a:spcBef>
                <a:spcPts val="2000"/>
              </a:spcBef>
            </a:pPr>
            <a:r>
              <a:rPr lang="et-EE" sz="3000" b="1" dirty="0"/>
              <a:t>Jaan Aps, Stories For Impact OÜ</a:t>
            </a:r>
          </a:p>
          <a:p>
            <a:pPr algn="ctr"/>
            <a:r>
              <a:rPr lang="et-EE" sz="3000" b="1" dirty="0"/>
              <a:t>jaan@storiesforimpact.com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51" y="162746"/>
            <a:ext cx="1027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2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832" y="6592998"/>
            <a:ext cx="5544616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300" dirty="0"/>
              <a:t>Allikas: käsiraamat „Kuidas saavutada maksimaalset mõju“ (2017)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88640"/>
            <a:ext cx="921173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343323"/>
            <a:ext cx="11778911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Tööriistad #1-2</a:t>
            </a:r>
            <a:endParaRPr lang="et-EE" sz="3000" b="1" dirty="0"/>
          </a:p>
          <a:p>
            <a:pPr algn="ctr">
              <a:spcBef>
                <a:spcPts val="1200"/>
              </a:spcBef>
            </a:pPr>
            <a:r>
              <a:rPr lang="et-EE" sz="5000" b="1" dirty="0"/>
              <a:t>Probleemipuu ja eesmärgipuu</a:t>
            </a:r>
            <a:endParaRPr lang="et-EE" sz="3500" dirty="0"/>
          </a:p>
          <a:p>
            <a:pPr marL="685800" indent="-685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t-EE" sz="2400" dirty="0"/>
              <a:t>Kuidas „puud“ täpselt visualiseerida ja selle osasid nimetada? Oma vaba valik!</a:t>
            </a:r>
          </a:p>
          <a:p>
            <a:pPr marL="685800" indent="-685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sz="2400" dirty="0"/>
              <a:t>„Kõhutunde“ asemel koguge osapoolte tagasisidet ja vaadake, mida Eestis / rahvusvaheliselt on asja kohta uuritud, sh:</a:t>
            </a:r>
          </a:p>
          <a:p>
            <a:pPr marL="114300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t-EE" dirty="0"/>
              <a:t>Mida arvavad probleemi kohta inimesed, kellel Sinust erinev maailmavaade?</a:t>
            </a:r>
          </a:p>
          <a:p>
            <a:pPr marL="114300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t-EE" dirty="0"/>
              <a:t>Millised lahendused kõigist võimalikest võiksid toimida kontekstis „Eesti 2019+ ja Sinu tiim“?</a:t>
            </a:r>
          </a:p>
          <a:p>
            <a:pPr marL="685800" indent="-685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sz="2400" dirty="0"/>
              <a:t>Loomulikult võib kasutada ka hoopis muid analüüsi- ja planeerimistööriistu, mis aitavad saavutada sama eesmärgi!</a:t>
            </a:r>
          </a:p>
          <a:p>
            <a:pPr marL="114300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t-EE" dirty="0"/>
              <a:t>Oluline, et probleemid ja nende vahelised seosed saaksid kaardistatud</a:t>
            </a:r>
          </a:p>
          <a:p>
            <a:pPr marL="114300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t-EE" dirty="0"/>
              <a:t>Tähtis, et eesmärkide ja tulemuste sõnastamine põhineks probleemide kaardistusel, mitte ei algaks loovalt „tühjalt lehelt“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sz="2400" dirty="0"/>
              <a:t>Peale analüüsi tuleb prioritiseerida: „keskmisel“ huvikaitseorganisatsioonil on ehk mõistlik keskenduda 1-2 puu juurele ehk 1-2 probleemile ja lahendusele</a:t>
            </a:r>
          </a:p>
          <a:p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22546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343323"/>
            <a:ext cx="11778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Tööriist #3</a:t>
            </a:r>
            <a:endParaRPr lang="et-EE" sz="3000" b="1" dirty="0"/>
          </a:p>
          <a:p>
            <a:pPr algn="ctr">
              <a:spcBef>
                <a:spcPts val="1200"/>
              </a:spcBef>
            </a:pPr>
            <a:r>
              <a:rPr lang="et-EE" sz="5000" b="1" dirty="0"/>
              <a:t>Muutuse teooria</a:t>
            </a:r>
            <a:endParaRPr lang="et-EE" sz="3500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/>
              <a:t>Muutuse teooria on kirjeldus sellest, kuidas ja miks eeldate soovitud muutuse toimumist enda valdkonna, sihtrühmade ja tegevuste kontekstis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/>
              <a:t>Muutuse teooria keskendub seostele tegevuste ja algselt seatud eesmärkide saavutamise vahel, mis omakorda lähtuvad algselt sõnastatud (sihtrühmadega seotud) vajadustest</a:t>
            </a:r>
            <a:endParaRPr lang="et-EE" sz="2800" b="1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/>
              <a:t>Ka muutuse teooriat saab koostada ja visuaalselt kujutada väga erinevatel viisidel</a:t>
            </a:r>
            <a:endParaRPr lang="et-EE" sz="2700" dirty="0"/>
          </a:p>
        </p:txBody>
      </p:sp>
    </p:spTree>
    <p:extLst>
      <p:ext uri="{BB962C8B-B14F-4D97-AF65-F5344CB8AC3E}">
        <p14:creationId xmlns:p14="http://schemas.microsoft.com/office/powerpoint/2010/main" val="15226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15680" y="-387424"/>
            <a:ext cx="0" cy="748883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8112224" y="-171400"/>
            <a:ext cx="0" cy="748883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41086" y="3754486"/>
            <a:ext cx="3149154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t-EE" sz="3000" b="1" dirty="0"/>
              <a:t>Sihtrühmaga</a:t>
            </a:r>
            <a:r>
              <a:rPr kumimoji="0" lang="et-E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seotud vajadus </a:t>
            </a:r>
          </a:p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t-EE" sz="2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(sh meie vaatenurgast,</a:t>
            </a:r>
            <a:r>
              <a:rPr kumimoji="0" lang="et-EE" sz="25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eriti juhul, kui sihtrühm ise ei vajadust ei näe </a:t>
            </a:r>
            <a:r>
              <a:rPr kumimoji="0" lang="et-EE" sz="25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</a:t>
            </a:r>
            <a:r>
              <a:rPr kumimoji="0" lang="et-EE" sz="2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4949" y="1168660"/>
            <a:ext cx="417646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t-E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Meie tegevused</a:t>
            </a:r>
            <a:r>
              <a:rPr kumimoji="0" lang="et-EE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muutuse loomiseks</a:t>
            </a:r>
            <a:endParaRPr kumimoji="0" lang="et-E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7332" y="4625767"/>
            <a:ext cx="400628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t-E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Eeldused me tegevuste</a:t>
            </a:r>
            <a:r>
              <a:rPr kumimoji="0" lang="et-EE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t-E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eduks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4080" y="1048962"/>
            <a:ext cx="3934275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t-E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Muutus,</a:t>
            </a:r>
            <a:r>
              <a:rPr kumimoji="0" lang="et-EE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mida soovime seoses sihtrühmaga seotud vajadusega</a:t>
            </a:r>
            <a:endParaRPr kumimoji="0" lang="et-E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695" y="4293096"/>
            <a:ext cx="341304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t-E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Millised on</a:t>
            </a:r>
            <a:r>
              <a:rPr kumimoji="0" lang="et-EE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vajalikud lühiajalised tulemused?</a:t>
            </a:r>
            <a:endParaRPr kumimoji="0" lang="et-EE" sz="3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3284984"/>
            <a:ext cx="121920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300239" y="515068"/>
            <a:ext cx="2863210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t-E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Üks sihtrühmadest,</a:t>
            </a:r>
            <a:r>
              <a:rPr kumimoji="0" lang="et-EE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kellega töötame </a:t>
            </a:r>
            <a:r>
              <a:rPr kumimoji="0" lang="et-EE" sz="25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(ei pea olema lõppkasusaaja!)</a:t>
            </a:r>
            <a:endParaRPr kumimoji="0" lang="et-EE" sz="2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4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8696" y="6445800"/>
            <a:ext cx="7293704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500" b="1" dirty="0"/>
              <a:t>Allikas: https://www.maailmamuutjad.ee/organisatsioonid/raport/nahtamatud-loomad/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74" y="174567"/>
            <a:ext cx="6105133" cy="612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427" y="2190750"/>
            <a:ext cx="50196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22" y="0"/>
            <a:ext cx="470761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732" y="0"/>
            <a:ext cx="439426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6" y="2598074"/>
            <a:ext cx="2918769" cy="14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8536" y="6484037"/>
            <a:ext cx="7557864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500" b="1" dirty="0"/>
              <a:t>Allikas: https://www.maailmamuutjad.ee/organisatsioonid/raport/nahtamatud-loomad/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90122" y="798286"/>
            <a:ext cx="4544392" cy="1465943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ounded Rectangle 7"/>
          <p:cNvSpPr/>
          <p:nvPr/>
        </p:nvSpPr>
        <p:spPr>
          <a:xfrm>
            <a:off x="7830023" y="667657"/>
            <a:ext cx="4144263" cy="78377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26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4" y="0"/>
            <a:ext cx="4685168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51" y="-1"/>
            <a:ext cx="427594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6" y="2598074"/>
            <a:ext cx="2918769" cy="14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8536" y="6484037"/>
            <a:ext cx="7557864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500" b="1" dirty="0"/>
              <a:t>Allikas: https://www.maailmamuutjad.ee/organisatsioonid/raport/nahtamatud-loomad/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0884" y="769255"/>
            <a:ext cx="4142373" cy="1727201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ounded Rectangle 8"/>
          <p:cNvSpPr/>
          <p:nvPr/>
        </p:nvSpPr>
        <p:spPr>
          <a:xfrm>
            <a:off x="7939297" y="752816"/>
            <a:ext cx="4005962" cy="1322727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23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88" y="-30255"/>
            <a:ext cx="4666866" cy="6888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574" y="0"/>
            <a:ext cx="44494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6" y="2598074"/>
            <a:ext cx="2918769" cy="14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8536" y="6484037"/>
            <a:ext cx="7557864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500" b="1" dirty="0"/>
              <a:t>Allikas: https://www.maailmamuutjad.ee/organisatsioonid/raport/nahtamatud-loomad/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94744" y="769255"/>
            <a:ext cx="4296228" cy="1161145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ounded Rectangle 8"/>
          <p:cNvSpPr/>
          <p:nvPr/>
        </p:nvSpPr>
        <p:spPr>
          <a:xfrm>
            <a:off x="7833821" y="769255"/>
            <a:ext cx="4111436" cy="696688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4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1707666"/>
            <a:ext cx="117789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Milliste küsimuste küsimine </a:t>
            </a:r>
            <a:r>
              <a:rPr lang="et-EE" sz="5000" dirty="0"/>
              <a:t>(endalt, tiimilt ja osapooltelt, sh lõppkasusaajatelt) </a:t>
            </a:r>
            <a:r>
              <a:rPr lang="et-EE" sz="5000" b="1" dirty="0"/>
              <a:t>aitab veel indikaatoreid paika saada?</a:t>
            </a:r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175887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730" y="139027"/>
            <a:ext cx="11155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500" b="1" dirty="0"/>
              <a:t>Kontrollnimekiri mõjuindikaatorite sõnastamiseks 1/2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16485" y="2785758"/>
            <a:ext cx="4082829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b="1" dirty="0">
                <a:solidFill>
                  <a:srgbClr val="000000"/>
                </a:solidFill>
                <a:latin typeface="Calibri" panose="020F0502020204030204" pitchFamily="34" charset="0"/>
              </a:rPr>
              <a:t>Sihtrühma liikme(te) olukord ja praktikad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9080" y="2269970"/>
            <a:ext cx="2612434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Materiaalne olukord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3508" y="4290791"/>
            <a:ext cx="2612434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Füüsiline tervis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4639" y="5681470"/>
            <a:ext cx="2612434" cy="9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Vaimne tervis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88959" y="1655241"/>
            <a:ext cx="2449697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Käitumine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80775" y="4607897"/>
            <a:ext cx="2449697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Juba praegu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15911" y="5672615"/>
            <a:ext cx="3102086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Risk tuleviku jaoks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2750856" y="2785756"/>
            <a:ext cx="1841508" cy="453651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275886" y="3566321"/>
            <a:ext cx="2643394" cy="761837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750856" y="3566322"/>
            <a:ext cx="2984989" cy="2115148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257899" y="1905014"/>
            <a:ext cx="1118539" cy="855453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8046435" y="3411001"/>
            <a:ext cx="1592221" cy="1135417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944131" y="3642003"/>
            <a:ext cx="1536644" cy="1887940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9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952" y="423627"/>
            <a:ext cx="1115568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500" b="1" dirty="0"/>
              <a:t>Eeldatav positiivne mõju = enda tiimi inspireerimine + selle </a:t>
            </a:r>
            <a:r>
              <a:rPr lang="et-EE" sz="3500" dirty="0"/>
              <a:t>(loogiliselt ja veenvalt esitatud)</a:t>
            </a:r>
            <a:r>
              <a:rPr lang="et-EE" sz="3500" b="1" dirty="0"/>
              <a:t> kirjeldus annab palju punkte taotluse hindamisel</a:t>
            </a:r>
            <a:endParaRPr lang="et-EE" sz="3500" dirty="0"/>
          </a:p>
          <a:p>
            <a:pPr marL="457200" indent="-457200"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Projekti olulisus programmi eesmärke arvestades </a:t>
            </a:r>
            <a:r>
              <a:rPr lang="et-EE" sz="2500" b="1" dirty="0"/>
              <a:t>20 punkti </a:t>
            </a:r>
            <a:r>
              <a:rPr lang="et-EE" sz="2500" dirty="0"/>
              <a:t>= </a:t>
            </a:r>
            <a:r>
              <a:rPr lang="et-EE" sz="2500" i="1" dirty="0"/>
              <a:t>mida ja miks üldse on vaja mõjutada? </a:t>
            </a:r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Mõju </a:t>
            </a:r>
            <a:r>
              <a:rPr lang="et-EE" sz="2500" b="1" dirty="0"/>
              <a:t>15 punkti </a:t>
            </a:r>
            <a:r>
              <a:rPr lang="et-EE" sz="2500" dirty="0"/>
              <a:t>= </a:t>
            </a:r>
            <a:r>
              <a:rPr lang="et-EE" sz="2500" i="1" dirty="0"/>
              <a:t>mis võiks muutuda paremaks (programmi eesmärke arvestades)?</a:t>
            </a:r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Metoodika </a:t>
            </a:r>
            <a:r>
              <a:rPr lang="et-EE" sz="2500" b="1" dirty="0"/>
              <a:t>20 punkti </a:t>
            </a:r>
            <a:r>
              <a:rPr lang="et-EE" sz="2500" dirty="0"/>
              <a:t>= </a:t>
            </a:r>
            <a:r>
              <a:rPr lang="et-EE" sz="2500" i="1" dirty="0"/>
              <a:t>kuivõrd konkreetne viis, mille olete mõjutamiseks valinud, võiks aidata soovitud tulemuseni jõuda?</a:t>
            </a:r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Jätkusuutlikkus </a:t>
            </a:r>
            <a:r>
              <a:rPr lang="et-EE" sz="2500" b="1" dirty="0"/>
              <a:t>10 punkti </a:t>
            </a:r>
            <a:r>
              <a:rPr lang="et-EE" sz="2500" dirty="0"/>
              <a:t>= </a:t>
            </a:r>
            <a:r>
              <a:rPr lang="et-EE" sz="2500" i="1" dirty="0"/>
              <a:t>kuivõrd võiks loodud positiivne mõju olla püsiv?</a:t>
            </a:r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Taotleja kogemused ja võimekus </a:t>
            </a:r>
            <a:r>
              <a:rPr lang="et-EE" sz="2500" b="1" dirty="0"/>
              <a:t>15 punkti </a:t>
            </a:r>
            <a:r>
              <a:rPr lang="et-EE" sz="2500" dirty="0"/>
              <a:t>= </a:t>
            </a:r>
            <a:r>
              <a:rPr lang="et-EE" sz="2500" i="1" dirty="0"/>
              <a:t>milline on tõendusmaterjal, et just Sinu tiimil võiksid olla eeldused soovitud tulemusteni jõudmiseks?</a:t>
            </a:r>
          </a:p>
        </p:txBody>
      </p:sp>
    </p:spTree>
    <p:extLst>
      <p:ext uri="{BB962C8B-B14F-4D97-AF65-F5344CB8AC3E}">
        <p14:creationId xmlns:p14="http://schemas.microsoft.com/office/powerpoint/2010/main" val="1865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536" y="150943"/>
            <a:ext cx="11155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500" b="1" dirty="0"/>
              <a:t>Kontrollnimekiri mõjuindikaatorite sõnastamiseks 2/2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171930" y="2340557"/>
            <a:ext cx="4082829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</a:pPr>
            <a:r>
              <a:rPr lang="fi-FI" altLang="et-EE" sz="2903" b="1" dirty="0">
                <a:solidFill>
                  <a:srgbClr val="000000"/>
                </a:solidFill>
                <a:latin typeface="Calibri" panose="020F0502020204030204" pitchFamily="34" charset="0"/>
              </a:rPr>
              <a:t>Sihtrühma liikme(te) olukord ja praktikad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07279" y="3745293"/>
            <a:ext cx="2612434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Midagi vähenes?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698240" y="5299760"/>
            <a:ext cx="2612434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Midagi suurenes?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254759" y="4571838"/>
            <a:ext cx="3288892" cy="40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Midagi enam pole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709004" y="5752132"/>
            <a:ext cx="3091510" cy="50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t-EE" altLang="et-EE" sz="2903" dirty="0">
                <a:solidFill>
                  <a:srgbClr val="000000"/>
                </a:solidFill>
                <a:latin typeface="Calibri" panose="020F0502020204030204" pitchFamily="34" charset="0"/>
              </a:rPr>
              <a:t>Midagi nüüd on</a:t>
            </a: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3004457" y="2849518"/>
            <a:ext cx="1536953" cy="1228995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3759199" y="3260235"/>
            <a:ext cx="1917049" cy="2273138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7824464" y="2821446"/>
            <a:ext cx="1976050" cy="1750392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7050463" y="3260235"/>
            <a:ext cx="1143481" cy="2273137"/>
          </a:xfrm>
          <a:prstGeom prst="line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36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736" y="6532216"/>
            <a:ext cx="6624736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300" dirty="0"/>
              <a:t>Allikas: https://www.maailmamuutjad.ee/organisatsioonid/raport/nahtamatud-loomad/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182"/>
            <a:ext cx="12192000" cy="39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536" y="150943"/>
            <a:ext cx="11155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500" b="1" dirty="0"/>
              <a:t>Võtmeindikaatorite näiteid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27569" y="3621904"/>
            <a:ext cx="4142373" cy="1908039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89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736" y="6532216"/>
            <a:ext cx="6624736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300" dirty="0"/>
              <a:t>Allikas: https://www.maailmamuutjad.ee/organisatsioonid/raport/nahtamatud-loomad/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461"/>
            <a:ext cx="12192000" cy="5219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536" y="150943"/>
            <a:ext cx="11155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500" b="1" dirty="0"/>
              <a:t>Tulemusindikaatorite näiteid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085" y="1814287"/>
            <a:ext cx="11930744" cy="1248228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ounded Rectangle 7"/>
          <p:cNvSpPr/>
          <p:nvPr/>
        </p:nvSpPr>
        <p:spPr>
          <a:xfrm>
            <a:off x="166913" y="4158346"/>
            <a:ext cx="11894458" cy="776511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7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013" y="2694637"/>
            <a:ext cx="11778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Millises järjekorras täita taotlusvormi?</a:t>
            </a:r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289136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3089" y="404427"/>
            <a:ext cx="1177891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b="1" dirty="0"/>
              <a:t>Taotlusvormi täitmisel esimesena keskenduda</a:t>
            </a:r>
            <a:endParaRPr lang="et-EE" sz="4000" dirty="0"/>
          </a:p>
          <a:p>
            <a:endParaRPr lang="et-EE" sz="27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9276" y="2676958"/>
            <a:ext cx="1177891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b="1" dirty="0"/>
              <a:t>Teisena keskenduda</a:t>
            </a:r>
            <a:endParaRPr lang="et-EE" sz="4000" dirty="0"/>
          </a:p>
          <a:p>
            <a:endParaRPr lang="et-EE" sz="2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9949" y="5025454"/>
            <a:ext cx="1177891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b="1" dirty="0"/>
              <a:t>Kolmandana keskenduda</a:t>
            </a:r>
            <a:endParaRPr lang="et-EE" sz="4000" dirty="0"/>
          </a:p>
          <a:p>
            <a:endParaRPr lang="et-EE" sz="27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7" y="1702009"/>
            <a:ext cx="11572875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2" y="130450"/>
            <a:ext cx="11563350" cy="666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52" y="2368759"/>
            <a:ext cx="11582400" cy="657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77" y="4592780"/>
            <a:ext cx="11620500" cy="647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02" y="758432"/>
            <a:ext cx="11572875" cy="676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02" y="2935430"/>
            <a:ext cx="11620500" cy="676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27" y="3592655"/>
            <a:ext cx="11563350" cy="676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27" y="5230955"/>
            <a:ext cx="11620500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177" y="5897705"/>
            <a:ext cx="11563350" cy="752475"/>
          </a:xfrm>
          <a:prstGeom prst="rect">
            <a:avLst/>
          </a:prstGeom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0845381" y="899874"/>
            <a:ext cx="366018" cy="408476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1633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10800000">
            <a:off x="10160491" y="949026"/>
            <a:ext cx="437544" cy="405259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1633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 rot="10800000">
            <a:off x="8560283" y="850580"/>
            <a:ext cx="310823" cy="1206601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1633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 rot="10800000">
            <a:off x="8560283" y="3831394"/>
            <a:ext cx="310823" cy="1206601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1633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9099138" y="874506"/>
            <a:ext cx="333078" cy="116702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1633"/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9020475" y="3813416"/>
            <a:ext cx="333078" cy="116702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1633"/>
          </a:p>
        </p:txBody>
      </p:sp>
    </p:spTree>
    <p:extLst>
      <p:ext uri="{BB962C8B-B14F-4D97-AF65-F5344CB8AC3E}">
        <p14:creationId xmlns:p14="http://schemas.microsoft.com/office/powerpoint/2010/main" val="3905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2882265"/>
            <a:ext cx="11563350" cy="666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05540"/>
            <a:ext cx="412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Mõju hindamine peab toimuma </a:t>
            </a:r>
            <a:r>
              <a:rPr lang="et-EE" sz="2200" i="1" dirty="0"/>
              <a:t>paralleelselt</a:t>
            </a:r>
            <a:r>
              <a:rPr lang="et-EE" sz="2200" dirty="0"/>
              <a:t> projekti elluviimisega, mitte vaid selle lõpus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5695" y="405540"/>
            <a:ext cx="6746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Ideaaliks on mitte </a:t>
            </a:r>
            <a:r>
              <a:rPr lang="et-EE" sz="2200" i="1" dirty="0"/>
              <a:t>mõju hindamine</a:t>
            </a:r>
            <a:r>
              <a:rPr lang="et-EE" sz="2200" dirty="0"/>
              <a:t> välise eksperdi poolt, vaid </a:t>
            </a:r>
            <a:r>
              <a:rPr lang="et-EE" sz="2200" i="1" dirty="0"/>
              <a:t>mõju juhtimine</a:t>
            </a:r>
            <a:r>
              <a:rPr lang="et-EE" sz="2200" dirty="0"/>
              <a:t> Sinu tiimi poolt + jooksev mentorlus ning saavutatud muutuste ja / või õppetundide </a:t>
            </a:r>
            <a:r>
              <a:rPr lang="et-EE" sz="2200" i="1" dirty="0"/>
              <a:t>valideerimine</a:t>
            </a:r>
            <a:r>
              <a:rPr lang="et-EE" sz="2200" dirty="0"/>
              <a:t> välise eksperdi poolt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120" y="4896564"/>
            <a:ext cx="10982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Mõju hindamine ja tulemuste kommunikeerimine vajab ressursse nagu iga teinegi tegevus: planeerige selle jaoks raha ja / või tehke kokkulepped vabatahtlikega, sh vajadusel tehniliste vajaduste katmiseks nagu andmetöötlustarkvara litsents, kogemuslugude keeletoimetus või  lõppmaterjalide kujundus</a:t>
            </a:r>
          </a:p>
        </p:txBody>
      </p:sp>
      <p:sp>
        <p:nvSpPr>
          <p:cNvPr id="7" name="Right Arrow 6"/>
          <p:cNvSpPr/>
          <p:nvPr/>
        </p:nvSpPr>
        <p:spPr>
          <a:xfrm rot="3353525">
            <a:off x="2255520" y="1808198"/>
            <a:ext cx="1168400" cy="69246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Right Arrow 16"/>
          <p:cNvSpPr/>
          <p:nvPr/>
        </p:nvSpPr>
        <p:spPr>
          <a:xfrm rot="7298597">
            <a:off x="9337967" y="1862257"/>
            <a:ext cx="1168400" cy="69246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Right Arrow 17"/>
          <p:cNvSpPr/>
          <p:nvPr/>
        </p:nvSpPr>
        <p:spPr>
          <a:xfrm rot="16200000">
            <a:off x="5654040" y="3966130"/>
            <a:ext cx="1168400" cy="69246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27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7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80" y="1474628"/>
            <a:ext cx="11594819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t-EE" sz="3000" dirty="0"/>
              <a:t>Veebileht Maailmamuutjad.ee </a:t>
            </a:r>
            <a:r>
              <a:rPr lang="et-EE" sz="3000" i="1" dirty="0"/>
              <a:t>(NB! Kasutatav ka mõju planeerimise tööriistana tiimile endale, st valmivat profiili pole kohustust avalikustada)</a:t>
            </a:r>
          </a:p>
          <a:p>
            <a:pPr marL="571500" indent="-5715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t-EE" sz="3000" dirty="0"/>
              <a:t>„Kodanikuühenduste mõju hindamise käsiraamat“ (2012)</a:t>
            </a:r>
          </a:p>
          <a:p>
            <a:pPr marL="571500" indent="-5715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t-EE" sz="3000" dirty="0"/>
              <a:t>Käsiraamat „Kuidas saavutada maksimaalset mõju“ (2017)</a:t>
            </a:r>
          </a:p>
          <a:p>
            <a:pPr>
              <a:spcBef>
                <a:spcPts val="2000"/>
              </a:spcBef>
            </a:pPr>
            <a:r>
              <a:rPr lang="et-EE" sz="3000" b="1" i="1" dirty="0"/>
              <a:t>Nõustamisteenuse küsimiseks võtke ühendust: Jaan Aps, </a:t>
            </a:r>
            <a:r>
              <a:rPr lang="et-EE" sz="3000" b="1" i="1" dirty="0">
                <a:hlinkClick r:id="rId3"/>
              </a:rPr>
              <a:t>jaan@storiesforimpact.com</a:t>
            </a:r>
            <a:endParaRPr lang="et-EE" sz="3000" b="1" i="1" dirty="0"/>
          </a:p>
          <a:p>
            <a:pPr algn="ctr">
              <a:spcBef>
                <a:spcPts val="2000"/>
              </a:spcBef>
            </a:pPr>
            <a:r>
              <a:rPr lang="et-EE" sz="5000" b="1" i="1" dirty="0"/>
              <a:t>Edu ja positiivset mõju!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938" y="353128"/>
            <a:ext cx="11155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500" b="1" dirty="0"/>
              <a:t>Mu osalusel valminud vabavaralisi materjale</a:t>
            </a:r>
          </a:p>
        </p:txBody>
      </p:sp>
    </p:spTree>
    <p:extLst>
      <p:ext uri="{BB962C8B-B14F-4D97-AF65-F5344CB8AC3E}">
        <p14:creationId xmlns:p14="http://schemas.microsoft.com/office/powerpoint/2010/main" val="31240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938" y="356031"/>
            <a:ext cx="11155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500" b="1" dirty="0"/>
              <a:t>Mu taust 1/2</a:t>
            </a:r>
          </a:p>
        </p:txBody>
      </p:sp>
      <p:pic>
        <p:nvPicPr>
          <p:cNvPr id="1026" name="Picture 2" descr="https://lh3.googleusercontent.com/Delmhu0OI23-Szrqenu-BX2ixOwifHqw5r7Ri4JspZJs_3ah-fftzKLxSh7wkGiktJmfg74HhoRlBAa2LhRf2n835FK6attY8QmXv95wSUxtiMesm2aePiHXd4e_gOQX5Q3x6EWUC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25" y="1248571"/>
            <a:ext cx="575616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6.googleusercontent.com/XiFcWJFX4HycuBVykuwL8LqvOfu2Q39AdnUBwEJm9LhK4_qHCLdP9tUgd1eZdqhGawpBX_eSeC0SOn3_1DYTO8AJSILB8laRTihXqGpzB5UVcALbA8xMt3ENkYatUIZVjzcmE03DV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10" y="-359479"/>
            <a:ext cx="7446671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7180" y="1434838"/>
            <a:ext cx="7022819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Mõju hindamise praktik, nt noorte õigus-rikkujate programmi STEP mõju mudel ja vahehindamine ning portaali Rahvaalgatus.ee mõju indikaatorid</a:t>
            </a:r>
          </a:p>
          <a:p>
            <a:pPr marL="571500" indent="-5715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Mõju hindamise vabavaralise metoodika arendaja, nt Maailmamuutjad.ee ja „Kodanikuühenduste mõju hindamise käsiraamat“</a:t>
            </a:r>
          </a:p>
          <a:p>
            <a:pPr marL="571500" indent="-5715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Organisatsiooni igapäevajuhtimise praktik, sh Sotsiaalsete Ettevõtete Võrgustiku kaasasutamine ja eest vedamine 7 aastat (enamuses küll osaajaga)</a:t>
            </a:r>
          </a:p>
        </p:txBody>
      </p:sp>
    </p:spTree>
    <p:extLst>
      <p:ext uri="{BB962C8B-B14F-4D97-AF65-F5344CB8AC3E}">
        <p14:creationId xmlns:p14="http://schemas.microsoft.com/office/powerpoint/2010/main" val="37070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42" y="1695625"/>
            <a:ext cx="9519600" cy="1436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38" y="5158680"/>
            <a:ext cx="10658475" cy="81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214" y="1232653"/>
            <a:ext cx="4057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000" b="1" u="sng" dirty="0">
                <a:solidFill>
                  <a:srgbClr val="0070C0"/>
                </a:solidFill>
              </a:rPr>
              <a:t>November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740" y="4578853"/>
            <a:ext cx="4057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000" b="1" u="sng" dirty="0">
                <a:solidFill>
                  <a:srgbClr val="0070C0"/>
                </a:solidFill>
              </a:rPr>
              <a:t>Juuni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341" y="3033379"/>
            <a:ext cx="8368862" cy="1269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1938" y="356031"/>
            <a:ext cx="11155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500" b="1" dirty="0"/>
              <a:t>Mu taust 2/2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7004" y="6014668"/>
            <a:ext cx="1103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i="1" dirty="0"/>
              <a:t>Allikas: Kodanikuühiskonna arengukava mõjude vahehindamine (Tallinna Ülikool, Balti Uuringute Instituut, Turu-Uuringute AS, 2019)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365" y="3718680"/>
            <a:ext cx="142248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1257723"/>
            <a:ext cx="11778911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Taotlusvorm on (kohustuslik) formaat oma mõtete vormistamiseks, </a:t>
            </a:r>
          </a:p>
          <a:p>
            <a:pPr algn="ctr">
              <a:spcBef>
                <a:spcPts val="4000"/>
              </a:spcBef>
            </a:pPr>
            <a:r>
              <a:rPr lang="et-EE" sz="5000" b="1" dirty="0"/>
              <a:t>mitte (asjakohane) tööriist tegevuse planeerimiseks ja osapoolte kaasamiseks</a:t>
            </a:r>
            <a:endParaRPr lang="et-EE" sz="5000" dirty="0"/>
          </a:p>
          <a:p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369647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1707666"/>
            <a:ext cx="117789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Vaatame kolme tööriista, mis aitavad oma mõju eesmärke planeerida (sh indikaatorid paika saada) ja projekti käekäiku hiljem jälgida</a:t>
            </a:r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264453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318384"/>
            <a:ext cx="1177891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Tööriist #1</a:t>
            </a:r>
            <a:endParaRPr lang="et-EE" sz="3000" b="1" dirty="0"/>
          </a:p>
          <a:p>
            <a:pPr algn="ctr">
              <a:spcBef>
                <a:spcPts val="1200"/>
              </a:spcBef>
            </a:pPr>
            <a:r>
              <a:rPr lang="et-EE" sz="5000" b="1" i="1" dirty="0"/>
              <a:t>Probleemipuu</a:t>
            </a:r>
            <a:r>
              <a:rPr lang="et-EE" sz="5000" b="1" dirty="0"/>
              <a:t> aitab kirjeldada ja analüüsida vajadusi positiivse mõju loomiseks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3500" dirty="0"/>
              <a:t>Üldsõnalisuse ja intellektuaalse laiskuse vältimine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3500" dirty="0"/>
              <a:t>„Juurprobleemide“ leidmine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3500" dirty="0"/>
              <a:t>Konkreetsete (probleemi kajastavate) indikaatorite leidmine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3500" dirty="0"/>
              <a:t>Komplekssete teemade ja valdkondade visualiseerimine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3500" dirty="0"/>
              <a:t>Tööriist osapoolte kaasamiseks</a:t>
            </a:r>
          </a:p>
          <a:p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25614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832" y="6592998"/>
            <a:ext cx="5544616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t-EE" sz="1300" dirty="0"/>
              <a:t>Allikas: käsiraamat „Kuidas saavutada maksimaalset mõju“ (2017)</a:t>
            </a:r>
            <a:endParaRPr kumimoji="0" lang="et-EE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09550"/>
            <a:ext cx="9629775" cy="643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10255" y="143046"/>
            <a:ext cx="1600632" cy="132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9780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343323"/>
            <a:ext cx="117789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00" b="1" dirty="0"/>
              <a:t>Tööriist #2</a:t>
            </a:r>
            <a:endParaRPr lang="et-EE" sz="3000" b="1" dirty="0"/>
          </a:p>
          <a:p>
            <a:pPr algn="ctr">
              <a:spcBef>
                <a:spcPts val="1200"/>
              </a:spcBef>
            </a:pPr>
            <a:r>
              <a:rPr lang="et-EE" sz="5000" b="1" i="1" dirty="0"/>
              <a:t>Eesmärgipuu </a:t>
            </a:r>
            <a:r>
              <a:rPr lang="et-EE" sz="5000" b="1" dirty="0"/>
              <a:t>aitab sõnastada eesmärke ja lahendusi positiivse mõju loomiseks</a:t>
            </a:r>
            <a:endParaRPr lang="et-EE" sz="3500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/>
              <a:t>Aitab probleemi koostamisega saadud teadmiseid ja taipamisi meeles pidada ning ära kasutada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/>
              <a:t>Konkreetsete (eesmärke ja tulemusi) kajastavate indikaatorite leidmine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/>
              <a:t>Eesmärgipuu on probleemipuu peegelpilt:</a:t>
            </a:r>
          </a:p>
          <a:p>
            <a:pPr marL="1143000" lvl="1" indent="-685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Probleemi asendada soovitava olukorra / tulemuse sõnastusega</a:t>
            </a:r>
          </a:p>
          <a:p>
            <a:pPr marL="1143000" lvl="1" indent="-685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t-EE" sz="2500" dirty="0"/>
              <a:t>Probleemi põhjused asendada positiivsete tulemuste sõnastustega</a:t>
            </a:r>
          </a:p>
          <a:p>
            <a:pPr marL="1143000" lvl="1" indent="-685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500" dirty="0"/>
              <a:t>Negatiivsed mõjud asendada positiivsete eesmärkide sõnastustega</a:t>
            </a:r>
            <a:endParaRPr lang="et-EE" sz="2500" dirty="0"/>
          </a:p>
          <a:p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26495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Laiekraan</PresentationFormat>
  <Paragraphs>102</Paragraphs>
  <Slides>26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</dc:creator>
  <cp:lastModifiedBy>Inna Laanmets</cp:lastModifiedBy>
  <cp:revision>71</cp:revision>
  <dcterms:created xsi:type="dcterms:W3CDTF">2019-04-04T06:54:53Z</dcterms:created>
  <dcterms:modified xsi:type="dcterms:W3CDTF">2019-08-07T03:39:00Z</dcterms:modified>
</cp:coreProperties>
</file>