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5" r:id="rId3"/>
    <p:sldId id="286" r:id="rId4"/>
    <p:sldId id="284" r:id="rId5"/>
    <p:sldId id="293" r:id="rId6"/>
    <p:sldId id="312" r:id="rId7"/>
    <p:sldId id="294" r:id="rId8"/>
    <p:sldId id="314" r:id="rId9"/>
    <p:sldId id="316" r:id="rId10"/>
    <p:sldId id="317" r:id="rId11"/>
    <p:sldId id="318" r:id="rId12"/>
    <p:sldId id="320" r:id="rId13"/>
    <p:sldId id="319" r:id="rId14"/>
    <p:sldId id="321" r:id="rId15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an" initials="J" lastIdx="1" clrIdx="0">
    <p:extLst>
      <p:ext uri="{19B8F6BF-5375-455C-9EA6-DF929625EA0E}">
        <p15:presenceInfo xmlns:p15="http://schemas.microsoft.com/office/powerpoint/2012/main" userId="Ja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F8994-EBDB-468B-9EA3-E42136384E28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BB76-60F9-4ABC-8DEA-0CDD1A61891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333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012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12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0477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63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1951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30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66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4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95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15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989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7D3D-4A2D-45C9-A9C6-A28FC766D0FC}" type="datetimeFigureOut">
              <a:rPr lang="et-EE" smtClean="0"/>
              <a:pPr/>
              <a:t>07.08.2019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D74B-9C69-4E1F-BC87-AF42C49692D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01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oriesforimpact.com" TargetMode="External"/><Relationship Id="rId2" Type="http://schemas.openxmlformats.org/officeDocument/2006/relationships/hyperlink" Target="http://www.acf.e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144" y="1841242"/>
            <a:ext cx="1095756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500" b="1" dirty="0" err="1"/>
              <a:t>Как</a:t>
            </a:r>
            <a:r>
              <a:rPr lang="fi-FI" sz="5500" b="1" dirty="0"/>
              <a:t> </a:t>
            </a:r>
            <a:r>
              <a:rPr lang="fi-FI" sz="5500" b="1" dirty="0" err="1"/>
              <a:t>выбрать</a:t>
            </a:r>
            <a:r>
              <a:rPr lang="fi-FI" sz="5500" b="1" dirty="0"/>
              <a:t> </a:t>
            </a:r>
            <a:r>
              <a:rPr lang="fi-FI" sz="5500" b="1" dirty="0" err="1"/>
              <a:t>индикаторы</a:t>
            </a:r>
            <a:r>
              <a:rPr lang="fi-FI" sz="5500" b="1" dirty="0"/>
              <a:t> и </a:t>
            </a:r>
            <a:r>
              <a:rPr lang="fi-FI" sz="5500" b="1" dirty="0" err="1"/>
              <a:t>оценить</a:t>
            </a:r>
            <a:r>
              <a:rPr lang="fi-FI" sz="5500" b="1" dirty="0"/>
              <a:t> </a:t>
            </a:r>
            <a:r>
              <a:rPr lang="fi-FI" sz="5500" b="1" dirty="0" err="1"/>
              <a:t>влияние</a:t>
            </a:r>
            <a:r>
              <a:rPr lang="fi-FI" sz="5500" b="1" dirty="0"/>
              <a:t> </a:t>
            </a:r>
            <a:r>
              <a:rPr lang="fi-FI" sz="5500" b="1" dirty="0" err="1"/>
              <a:t>проекта</a:t>
            </a:r>
            <a:r>
              <a:rPr lang="fi-FI" sz="5500" b="1" dirty="0"/>
              <a:t>? </a:t>
            </a:r>
          </a:p>
          <a:p>
            <a:pPr algn="ctr"/>
            <a:r>
              <a:rPr lang="ru-RU" sz="3000" b="1" dirty="0"/>
              <a:t>Вебинар для желающих подать заявку в </a:t>
            </a:r>
          </a:p>
          <a:p>
            <a:pPr algn="ctr"/>
            <a:r>
              <a:rPr lang="ru-RU" sz="3000" b="1" dirty="0"/>
              <a:t>Фонд открытых граждан </a:t>
            </a:r>
          </a:p>
          <a:p>
            <a:pPr algn="ctr"/>
            <a:r>
              <a:rPr lang="et-EE" sz="3000" b="1" dirty="0"/>
              <a:t>7.08.2019</a:t>
            </a:r>
          </a:p>
          <a:p>
            <a:pPr algn="ctr">
              <a:spcBef>
                <a:spcPts val="3000"/>
              </a:spcBef>
            </a:pPr>
            <a:r>
              <a:rPr lang="ru-RU" sz="3000" b="1" dirty="0"/>
              <a:t>Иван Лаврентьев</a:t>
            </a:r>
            <a:endParaRPr lang="et-EE" sz="3000" b="1" dirty="0"/>
          </a:p>
          <a:p>
            <a:pPr algn="ctr"/>
            <a:r>
              <a:rPr lang="et-EE" sz="3000" b="1" dirty="0"/>
              <a:t>ivan@heakodanik.ee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51" y="162746"/>
            <a:ext cx="1027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2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  <a:r>
              <a:rPr lang="et-EE" dirty="0"/>
              <a:t>: </a:t>
            </a:r>
            <a:r>
              <a:rPr lang="ru-RU" dirty="0"/>
              <a:t>программа </a:t>
            </a:r>
            <a:r>
              <a:rPr lang="et-EE" dirty="0"/>
              <a:t>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Футбол и социальные проблемы</a:t>
            </a:r>
          </a:p>
          <a:p>
            <a:r>
              <a:rPr lang="ru-RU" dirty="0"/>
              <a:t>Простые индикаторы: число участников, городов?</a:t>
            </a:r>
          </a:p>
          <a:p>
            <a:r>
              <a:rPr lang="ru-RU" dirty="0"/>
              <a:t>Средние: регулярность участия, обратная связь от ребят?</a:t>
            </a:r>
          </a:p>
          <a:p>
            <a:r>
              <a:rPr lang="ru-RU" dirty="0"/>
              <a:t>Сложные: снижение показателей молодежной преступности по региону, более обширная обратная связь от партнеров</a:t>
            </a:r>
          </a:p>
          <a:p>
            <a:r>
              <a:rPr lang="ru-RU" dirty="0"/>
              <a:t>Совсем сложные: сопоставить эффективность с аналогичными программами в других странах</a:t>
            </a:r>
          </a:p>
          <a:p>
            <a:endParaRPr lang="en-US" dirty="0"/>
          </a:p>
        </p:txBody>
      </p:sp>
      <p:pic>
        <p:nvPicPr>
          <p:cNvPr id="4" name="Picture 3" descr="Screenshot 2019-08-06 at 21.22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200" y="339053"/>
            <a:ext cx="2916374" cy="19371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Пример: </a:t>
            </a:r>
            <a:r>
              <a:rPr lang="et-EE" dirty="0"/>
              <a:t>Nähtamatud Loomad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Адвокация, животные на фермах</a:t>
            </a:r>
            <a:endParaRPr lang="et-EE" dirty="0"/>
          </a:p>
          <a:p>
            <a:r>
              <a:rPr lang="ru-RU" dirty="0"/>
              <a:t>Отдельные индикаторы для целевых групп: частные предприятия (1), общественность (2), гос. учреждения (3)</a:t>
            </a:r>
          </a:p>
          <a:p>
            <a:r>
              <a:rPr lang="ru-RU" dirty="0"/>
              <a:t>(1) Х присоединились к кампании, снижение числа животных</a:t>
            </a:r>
          </a:p>
          <a:p>
            <a:r>
              <a:rPr lang="ru-RU" dirty="0"/>
              <a:t>(2) опросы общественного мнения</a:t>
            </a:r>
          </a:p>
          <a:p>
            <a:r>
              <a:rPr lang="ru-RU" dirty="0"/>
              <a:t>(3) регулярность встреч    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 descr="Screenshot 2019-08-06 at 22.00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898" y="404047"/>
            <a:ext cx="3095705" cy="1887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9-08-06 at 23.00.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234" y="398009"/>
            <a:ext cx="11012923" cy="59920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Проверка!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Положение целевой группы</a:t>
            </a:r>
          </a:p>
          <a:p>
            <a:r>
              <a:rPr lang="ru-RU" dirty="0"/>
              <a:t>Какое? Материальное, физическое</a:t>
            </a:r>
            <a:r>
              <a:rPr lang="et-EE" dirty="0"/>
              <a:t>/</a:t>
            </a:r>
            <a:r>
              <a:rPr lang="ru-RU" dirty="0"/>
              <a:t>психическое здоровье</a:t>
            </a:r>
          </a:p>
          <a:p>
            <a:r>
              <a:rPr lang="ru-RU" dirty="0"/>
              <a:t>Когда? Сейчас</a:t>
            </a:r>
            <a:r>
              <a:rPr lang="et-EE" dirty="0"/>
              <a:t>/</a:t>
            </a:r>
            <a:r>
              <a:rPr lang="ru-RU" dirty="0"/>
              <a:t>риск в будущем</a:t>
            </a:r>
          </a:p>
          <a:p>
            <a:r>
              <a:rPr lang="ru-RU" dirty="0"/>
              <a:t>Увеличилось</a:t>
            </a:r>
            <a:r>
              <a:rPr lang="et-EE" dirty="0"/>
              <a:t>/</a:t>
            </a:r>
            <a:r>
              <a:rPr lang="ru-RU" dirty="0"/>
              <a:t>уменьшилось</a:t>
            </a:r>
          </a:p>
          <a:p>
            <a:r>
              <a:rPr lang="ru-RU" dirty="0"/>
              <a:t>Пропало</a:t>
            </a:r>
            <a:r>
              <a:rPr lang="et-EE" dirty="0"/>
              <a:t>/</a:t>
            </a:r>
            <a:r>
              <a:rPr lang="ru-RU" dirty="0"/>
              <a:t>появилось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832" y="3025441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Удачи с проектами!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Обо мне и программе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spcBef>
                <a:spcPts val="2000"/>
              </a:spcBef>
            </a:pPr>
            <a:r>
              <a:rPr lang="ru-RU" dirty="0"/>
              <a:t>Союз общественных объединений+Фонд открытой Эстонии </a:t>
            </a:r>
            <a:r>
              <a:rPr lang="et-EE" dirty="0">
                <a:hlinkClick r:id="rId2"/>
              </a:rPr>
              <a:t>www.acf.ee</a:t>
            </a:r>
            <a:r>
              <a:rPr lang="et-EE" dirty="0"/>
              <a:t> </a:t>
            </a:r>
          </a:p>
          <a:p>
            <a:pPr marL="571500" indent="-571500">
              <a:spcBef>
                <a:spcPts val="2000"/>
              </a:spcBef>
            </a:pPr>
            <a:r>
              <a:rPr lang="ru-RU" dirty="0"/>
              <a:t>Полезная информация:</a:t>
            </a:r>
            <a:r>
              <a:rPr lang="et-EE" dirty="0"/>
              <a:t> Maailmamuutjad.ee</a:t>
            </a:r>
          </a:p>
          <a:p>
            <a:pPr marL="571500" indent="-571500">
              <a:spcBef>
                <a:spcPts val="2000"/>
              </a:spcBef>
            </a:pPr>
            <a:r>
              <a:rPr lang="ru-RU" dirty="0"/>
              <a:t>Презентация основана на материалах и советах Яана Апса,</a:t>
            </a:r>
            <a:r>
              <a:rPr lang="et-EE" dirty="0"/>
              <a:t> </a:t>
            </a:r>
            <a:r>
              <a:rPr lang="et-EE" dirty="0">
                <a:hlinkClick r:id="rId3"/>
              </a:rPr>
              <a:t>jaan@storiesforimpact.com</a:t>
            </a:r>
            <a:r>
              <a:rPr lang="et-EE" dirty="0"/>
              <a:t> </a:t>
            </a:r>
            <a:r>
              <a:rPr lang="ru-RU" dirty="0"/>
              <a:t> </a:t>
            </a:r>
            <a:endParaRPr lang="et-EE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8952" y="423627"/>
            <a:ext cx="11155680" cy="691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/>
              <a:t>Логичное и убедительное описание позитивного влияния вашей деятельности – залог хорошей оценки всего проекта!</a:t>
            </a:r>
          </a:p>
          <a:p>
            <a:pPr marL="457200" indent="-4572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Важность проекта, исходя из целей программы </a:t>
            </a:r>
            <a:r>
              <a:rPr lang="et-EE" sz="2400" b="1" dirty="0"/>
              <a:t>20 </a:t>
            </a:r>
            <a:r>
              <a:rPr lang="ru-RU" sz="2400" b="1" dirty="0"/>
              <a:t>баллов </a:t>
            </a:r>
            <a:r>
              <a:rPr lang="et-EE" sz="2400" dirty="0"/>
              <a:t>= </a:t>
            </a:r>
            <a:r>
              <a:rPr lang="ru-RU" sz="2400" i="1" dirty="0"/>
              <a:t>на что и почему надо повлиять</a:t>
            </a:r>
            <a:r>
              <a:rPr lang="et-EE" sz="2400" i="1" dirty="0"/>
              <a:t>? </a:t>
            </a:r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Влияние </a:t>
            </a:r>
            <a:r>
              <a:rPr lang="et-EE" sz="2400" b="1" dirty="0"/>
              <a:t>15 </a:t>
            </a:r>
            <a:r>
              <a:rPr lang="ru-RU" sz="2400" b="1" dirty="0"/>
              <a:t>баллов </a:t>
            </a:r>
            <a:r>
              <a:rPr lang="et-EE" sz="2400" dirty="0"/>
              <a:t>= </a:t>
            </a:r>
            <a:r>
              <a:rPr lang="ru-RU" sz="2400" i="1" dirty="0"/>
              <a:t>что может измениться к лучшему?</a:t>
            </a:r>
            <a:endParaRPr lang="et-EE" sz="2400" i="1" dirty="0"/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Методика </a:t>
            </a:r>
            <a:r>
              <a:rPr lang="et-EE" sz="2400" b="1" dirty="0"/>
              <a:t>20 </a:t>
            </a:r>
            <a:r>
              <a:rPr lang="ru-RU" sz="2400" b="1" dirty="0"/>
              <a:t>баллов </a:t>
            </a:r>
            <a:r>
              <a:rPr lang="et-EE" sz="2400" dirty="0"/>
              <a:t>= </a:t>
            </a:r>
            <a:r>
              <a:rPr lang="ru-RU" sz="2400" i="1" dirty="0"/>
              <a:t>как выбранный способ поможет в достижении желаемых целей?</a:t>
            </a:r>
            <a:endParaRPr lang="et-EE" sz="2400" i="1" dirty="0"/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Устойчивость </a:t>
            </a:r>
            <a:r>
              <a:rPr lang="et-EE" sz="2400" b="1" dirty="0"/>
              <a:t>10 </a:t>
            </a:r>
            <a:r>
              <a:rPr lang="ru-RU" sz="2400" b="1" dirty="0"/>
              <a:t>баллов </a:t>
            </a:r>
            <a:r>
              <a:rPr lang="et-EE" sz="2400" dirty="0"/>
              <a:t>= </a:t>
            </a:r>
            <a:r>
              <a:rPr lang="ru-RU" sz="2400" i="1" dirty="0"/>
              <a:t>насколько стабильным будет созданный позитивный эффект</a:t>
            </a:r>
            <a:r>
              <a:rPr lang="et-EE" sz="2400" i="1" dirty="0"/>
              <a:t>?</a:t>
            </a:r>
          </a:p>
          <a:p>
            <a:pPr marL="457200" indent="-45720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Опыт и способность организации</a:t>
            </a:r>
            <a:r>
              <a:rPr lang="et-EE" sz="2400" dirty="0"/>
              <a:t> </a:t>
            </a:r>
            <a:r>
              <a:rPr lang="et-EE" sz="2400" b="1" dirty="0"/>
              <a:t>15 </a:t>
            </a:r>
            <a:r>
              <a:rPr lang="ru-RU" sz="2400" b="1" dirty="0"/>
              <a:t>баллов </a:t>
            </a:r>
            <a:r>
              <a:rPr lang="et-EE" sz="2400" dirty="0"/>
              <a:t>= </a:t>
            </a:r>
            <a:r>
              <a:rPr lang="ru-RU" sz="2400" i="1" dirty="0"/>
              <a:t>как доказать, что именно ваша команда сможет достичь намеченных результатов?</a:t>
            </a:r>
            <a:endParaRPr lang="et-EE" sz="2400" i="1" dirty="0"/>
          </a:p>
          <a:p>
            <a:endParaRPr lang="et-EE" sz="3500" dirty="0"/>
          </a:p>
        </p:txBody>
      </p:sp>
    </p:spTree>
    <p:extLst>
      <p:ext uri="{BB962C8B-B14F-4D97-AF65-F5344CB8AC3E}">
        <p14:creationId xmlns:p14="http://schemas.microsoft.com/office/powerpoint/2010/main" val="186575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1257723"/>
            <a:ext cx="11778911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/>
              <a:t>В проектной заявке нужно оформить свои мысли </a:t>
            </a:r>
            <a:endParaRPr lang="et-EE" sz="5000" b="1" dirty="0"/>
          </a:p>
          <a:p>
            <a:pPr algn="ctr">
              <a:spcBef>
                <a:spcPts val="4000"/>
              </a:spcBef>
            </a:pPr>
            <a:r>
              <a:rPr lang="ru-RU" sz="5000" b="1" dirty="0"/>
              <a:t>А не начинать планировать свои действия и вовлекать стороны</a:t>
            </a:r>
            <a:endParaRPr lang="et-EE" sz="5000" dirty="0"/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369647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318384"/>
            <a:ext cx="11778911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5000" b="1" i="1" dirty="0"/>
              <a:t>Дерево проблем </a:t>
            </a:r>
            <a:r>
              <a:rPr lang="ru-RU" sz="5000" b="1" dirty="0"/>
              <a:t>помогает описать трудности и проанализировать их для создания эффекта</a:t>
            </a:r>
            <a:endParaRPr lang="et-EE" sz="5000" b="1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Четкие формулировки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Основные проблемы</a:t>
            </a:r>
            <a:endParaRPr lang="et-EE" sz="28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Конкретные индикаторы</a:t>
            </a:r>
            <a:endParaRPr lang="et-EE" sz="28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Визуализация существующих проблем</a:t>
            </a:r>
            <a:endParaRPr lang="et-EE" sz="2800" dirty="0"/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56149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проблем</a:t>
            </a:r>
            <a:endParaRPr lang="en-US" dirty="0"/>
          </a:p>
        </p:txBody>
      </p:sp>
      <p:pic>
        <p:nvPicPr>
          <p:cNvPr id="4" name="Content Placeholder 3" descr="144026_53399585eca3953399585eca8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2007394"/>
            <a:ext cx="8636000" cy="3987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956" y="343323"/>
            <a:ext cx="11778911" cy="5796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5000" b="1" i="1" dirty="0"/>
              <a:t>Дерево целей </a:t>
            </a:r>
            <a:r>
              <a:rPr lang="ru-RU" sz="5000" b="1" dirty="0"/>
              <a:t>помогает сформулировать цели и решения для создания эффекта</a:t>
            </a:r>
            <a:endParaRPr lang="et-EE" sz="35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Помогает не забыть связанные с проблемой знания и догадки</a:t>
            </a:r>
            <a:endParaRPr lang="et-EE" sz="28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Помогает найти конкретные индикаторы, отражающие цели и результаты</a:t>
            </a:r>
            <a:endParaRPr lang="et-EE" sz="2800" dirty="0"/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Дерево целей – это зеркало дерева проблем</a:t>
            </a:r>
            <a:r>
              <a:rPr lang="et-EE" sz="2800" dirty="0"/>
              <a:t>:</a:t>
            </a:r>
          </a:p>
          <a:p>
            <a:pPr marL="1143000" lvl="1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500" dirty="0"/>
              <a:t>Проблема </a:t>
            </a:r>
            <a:r>
              <a:rPr lang="et-EE" sz="2500" dirty="0"/>
              <a:t>-&gt;</a:t>
            </a:r>
            <a:r>
              <a:rPr lang="ru-RU" sz="2500" dirty="0"/>
              <a:t> желаемый результат</a:t>
            </a:r>
            <a:endParaRPr lang="et-EE" sz="2500" dirty="0"/>
          </a:p>
          <a:p>
            <a:pPr marL="1143000" lvl="1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500" dirty="0"/>
              <a:t>Причины проблемы </a:t>
            </a:r>
            <a:r>
              <a:rPr lang="et-EE" sz="2500" dirty="0"/>
              <a:t>-&gt;</a:t>
            </a:r>
            <a:r>
              <a:rPr lang="ru-RU" sz="2500" dirty="0"/>
              <a:t> формулировка позитивных результатов</a:t>
            </a:r>
            <a:endParaRPr lang="et-EE" sz="2500" dirty="0"/>
          </a:p>
          <a:p>
            <a:pPr marL="1143000" lvl="1" indent="-6858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2500" dirty="0"/>
              <a:t>Негативное влияние </a:t>
            </a:r>
            <a:r>
              <a:rPr lang="et-EE" sz="2500" dirty="0"/>
              <a:t>-&gt;</a:t>
            </a:r>
            <a:r>
              <a:rPr lang="ru-RU" sz="2500" dirty="0"/>
              <a:t> позитивные цели</a:t>
            </a:r>
            <a:endParaRPr lang="et-EE" sz="2500" dirty="0"/>
          </a:p>
          <a:p>
            <a:endParaRPr lang="et-EE" sz="2700" b="1" dirty="0"/>
          </a:p>
        </p:txBody>
      </p:sp>
    </p:spTree>
    <p:extLst>
      <p:ext uri="{BB962C8B-B14F-4D97-AF65-F5344CB8AC3E}">
        <p14:creationId xmlns:p14="http://schemas.microsoft.com/office/powerpoint/2010/main" val="264953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Дерево целей</a:t>
            </a:r>
            <a:endParaRPr lang="en-US" dirty="0"/>
          </a:p>
        </p:txBody>
      </p:sp>
      <p:pic>
        <p:nvPicPr>
          <p:cNvPr id="4" name="Content Placeholder 3" descr="144026_53399585f03d353399585f040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2020094"/>
            <a:ext cx="8636000" cy="3962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Промежуточные итоги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визуализировать «дерево»? Ваш выбор</a:t>
            </a:r>
            <a:endParaRPr lang="et-EE" dirty="0"/>
          </a:p>
          <a:p>
            <a:r>
              <a:rPr lang="ru-RU" dirty="0"/>
              <a:t>Узнайте, что о проблемах думают ваши партнеры, целевая группа, оппоненты. Каков международный опыт?</a:t>
            </a:r>
          </a:p>
          <a:p>
            <a:r>
              <a:rPr lang="ru-RU" dirty="0"/>
              <a:t>Какие решения смогут сработать здесь и сейчас?</a:t>
            </a:r>
          </a:p>
          <a:p>
            <a:r>
              <a:rPr lang="ru-RU" dirty="0"/>
              <a:t>Важно зафиксировать связи между проблемами, а потом сформулировать цели и результаты</a:t>
            </a:r>
          </a:p>
          <a:p>
            <a:r>
              <a:rPr lang="ru-RU" dirty="0"/>
              <a:t>Приоритеты: фокус, действия, целевая группа, география 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Laiekraan</PresentationFormat>
  <Paragraphs>58</Paragraphs>
  <Slides>14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PowerPointi esitlus</vt:lpstr>
      <vt:lpstr>Обо мне и программе</vt:lpstr>
      <vt:lpstr>PowerPointi esitlus</vt:lpstr>
      <vt:lpstr>PowerPointi esitlus</vt:lpstr>
      <vt:lpstr>PowerPointi esitlus</vt:lpstr>
      <vt:lpstr>Дерево проблем</vt:lpstr>
      <vt:lpstr>PowerPointi esitlus</vt:lpstr>
      <vt:lpstr>Дерево целей</vt:lpstr>
      <vt:lpstr>Промежуточные итоги</vt:lpstr>
      <vt:lpstr>Пример: программа SPIN</vt:lpstr>
      <vt:lpstr>Пример: Nähtamatud Loomad</vt:lpstr>
      <vt:lpstr>PowerPointi esitlus</vt:lpstr>
      <vt:lpstr>Проверка!</vt:lpstr>
      <vt:lpstr>Удачи с проектами!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Jaan</dc:creator>
  <cp:lastModifiedBy>Inna Laanmets</cp:lastModifiedBy>
  <cp:revision>106</cp:revision>
  <dcterms:created xsi:type="dcterms:W3CDTF">2019-08-06T19:36:31Z</dcterms:created>
  <dcterms:modified xsi:type="dcterms:W3CDTF">2019-08-07T05:18:20Z</dcterms:modified>
</cp:coreProperties>
</file>