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64" r:id="rId12"/>
    <p:sldId id="352" r:id="rId13"/>
    <p:sldId id="341" r:id="rId14"/>
    <p:sldId id="339" r:id="rId15"/>
    <p:sldId id="342" r:id="rId16"/>
    <p:sldId id="372" r:id="rId17"/>
    <p:sldId id="343" r:id="rId18"/>
    <p:sldId id="344" r:id="rId19"/>
    <p:sldId id="345" r:id="rId20"/>
    <p:sldId id="350" r:id="rId21"/>
    <p:sldId id="373" r:id="rId22"/>
    <p:sldId id="336" r:id="rId23"/>
    <p:sldId id="375" r:id="rId24"/>
    <p:sldId id="376" r:id="rId25"/>
    <p:sldId id="374" r:id="rId26"/>
    <p:sldId id="351" r:id="rId27"/>
    <p:sldId id="340" r:id="rId28"/>
    <p:sldId id="378" r:id="rId29"/>
    <p:sldId id="377" r:id="rId30"/>
    <p:sldId id="379" r:id="rId31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A556-7534-475D-9916-9B9572CDF6C7}" type="datetimeFigureOut">
              <a:rPr lang="et-EE" smtClean="0"/>
              <a:t>18.09.2017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A1946-9B78-4E37-B17F-1AB602F57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8906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7F51B-2C5C-4269-B536-C2A8F649B79C}" type="datetimeFigureOut">
              <a:rPr lang="et-EE" smtClean="0"/>
              <a:t>18.09.2017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D63F-CC4F-4D1F-AE8C-A93F90B86DA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120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">
    <p:bg>
      <p:bgPr>
        <a:solidFill>
          <a:srgbClr val="003D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209303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dirty="0"/>
              <a:t>Muutke pealkirja laadi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  <p:sp>
        <p:nvSpPr>
          <p:cNvPr id="9" name="Pildi kohatäide 8"/>
          <p:cNvSpPr>
            <a:spLocks noGrp="1"/>
          </p:cNvSpPr>
          <p:nvPr>
            <p:ph type="pic" sz="quarter" idx="13"/>
          </p:nvPr>
        </p:nvSpPr>
        <p:spPr>
          <a:xfrm>
            <a:off x="1524000" y="647700"/>
            <a:ext cx="3484563" cy="1166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7498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978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8748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0" y="6176963"/>
            <a:ext cx="12192000" cy="681037"/>
          </a:xfrm>
          <a:solidFill>
            <a:srgbClr val="003DA5"/>
          </a:solidFill>
        </p:spPr>
        <p:txBody>
          <a:bodyPr/>
          <a:lstStyle/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>
            <a:off x="10691446" y="6356350"/>
            <a:ext cx="662354" cy="365125"/>
          </a:xfrm>
        </p:spPr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l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95220"/>
            <a:ext cx="2260716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1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934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2767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036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4296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7526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242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430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/>
              <a:t>Muutke pealkirja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/>
              <a:t>Redigeeri juhtslaidi tekstilaade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3DA5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 dirty="0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8C646-B11A-40D6-A769-78A4CEAAB1B7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lt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6650"/>
            <a:ext cx="2260716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2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-resident.gov.e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ta.ee/et/emta_login/noj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riigihanked.riik.ee/registe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doc.ee/" TargetMode="External"/><Relationship Id="rId2" Type="http://schemas.openxmlformats.org/officeDocument/2006/relationships/hyperlink" Target="http://www.eesti.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882563" y="278296"/>
            <a:ext cx="9785437" cy="4744278"/>
          </a:xfrm>
        </p:spPr>
        <p:txBody>
          <a:bodyPr>
            <a:normAutofit/>
          </a:bodyPr>
          <a:lstStyle/>
          <a:p>
            <a:r>
              <a:rPr lang="et-EE" sz="6700" dirty="0">
                <a:solidFill>
                  <a:schemeClr val="bg1"/>
                </a:solidFill>
              </a:rPr>
              <a:t>Millised e-võimalused on vabaühendustel riigiga suhtlemiseks? </a:t>
            </a:r>
            <a:br>
              <a:rPr lang="et-EE" sz="4900" dirty="0">
                <a:solidFill>
                  <a:schemeClr val="bg1"/>
                </a:solidFill>
              </a:rPr>
            </a:br>
            <a:br>
              <a:rPr lang="et-EE" sz="4900" dirty="0">
                <a:solidFill>
                  <a:schemeClr val="bg1"/>
                </a:solidFill>
              </a:rPr>
            </a:br>
            <a:r>
              <a:rPr lang="et-EE" sz="3600" dirty="0">
                <a:solidFill>
                  <a:schemeClr val="bg1"/>
                </a:solidFill>
              </a:rPr>
              <a:t>Doris Matteus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008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CA3653F-3BD2-4195-B03C-33E2CBFF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DigiDoc</a:t>
            </a:r>
            <a:r>
              <a:rPr lang="et-EE" dirty="0"/>
              <a:t> programm (3)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6EF6A7E3-C843-4356-8645-443C40468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13" y="1342403"/>
            <a:ext cx="5397487" cy="4834560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64B78B1-243F-4639-A3D5-B40CD801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35498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040C3CA-B190-4074-BAF9-1089280F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E-</a:t>
            </a:r>
            <a:r>
              <a:rPr lang="et-EE" dirty="0" err="1"/>
              <a:t>residentsus</a:t>
            </a:r>
            <a:endParaRPr lang="et-EE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985C4C8-B1DE-4EFA-ACE0-9DE72FB0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/>
          </a:bodyPr>
          <a:lstStyle/>
          <a:p>
            <a:r>
              <a:rPr lang="et-EE" dirty="0"/>
              <a:t>E-</a:t>
            </a:r>
            <a:r>
              <a:rPr lang="et-EE" dirty="0" err="1"/>
              <a:t>residentsus</a:t>
            </a:r>
            <a:r>
              <a:rPr lang="et-EE" dirty="0"/>
              <a:t> pakub välisriigi kodanikele ligipääsu Eesti riigi e-teenustele</a:t>
            </a:r>
          </a:p>
          <a:p>
            <a:r>
              <a:rPr lang="et-EE" dirty="0"/>
              <a:t>E-residendi </a:t>
            </a:r>
            <a:r>
              <a:rPr lang="et-EE" dirty="0" err="1"/>
              <a:t>digi</a:t>
            </a:r>
            <a:r>
              <a:rPr lang="et-EE" dirty="0"/>
              <a:t>-ID-kaardi omanik saab:</a:t>
            </a:r>
          </a:p>
          <a:p>
            <a:pPr lvl="1"/>
            <a:r>
              <a:rPr lang="et-EE" dirty="0"/>
              <a:t>dokumente digitaalselt allkirjastada</a:t>
            </a:r>
          </a:p>
          <a:p>
            <a:pPr lvl="1"/>
            <a:r>
              <a:rPr lang="et-EE" dirty="0"/>
              <a:t>logida sisse kõikidesse portaalidesse ja infosüsteemidesse, mis tunnistavad Eesti ID-kaarti (sh äriregistri ettevõtjaportaal, e-maksuamet/e-toll, riigihangete register jne).</a:t>
            </a:r>
          </a:p>
          <a:p>
            <a:r>
              <a:rPr lang="et-EE" dirty="0"/>
              <a:t>Aadress: </a:t>
            </a:r>
            <a:r>
              <a:rPr lang="et-EE" dirty="0">
                <a:hlinkClick r:id="rId2"/>
              </a:rPr>
              <a:t>https://e-resident.gov.ee/</a:t>
            </a:r>
            <a:r>
              <a:rPr lang="et-EE" dirty="0"/>
              <a:t> (lisainfo ja avalduse esitamine)</a:t>
            </a:r>
          </a:p>
          <a:p>
            <a:pPr marL="457200" lvl="1" indent="0">
              <a:buNone/>
            </a:pPr>
            <a:endParaRPr lang="et-EE" dirty="0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AA0ADC0C-891A-4D06-9897-04044A09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8105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AC0FDC-E067-48A7-911D-44376E2E0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Ettevõtjaportaal - tutvustus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1032342-D4EC-46DF-B198-8968EB39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Aadress: https://ettevotjaportaal.rik.ee/</a:t>
            </a:r>
          </a:p>
          <a:p>
            <a:r>
              <a:rPr lang="et-EE" dirty="0"/>
              <a:t>Ettevõtjaportaal on keskkond, mis võimaldab Äriregistrile esitada majandusaasta aruandeid ja dokumente elektrooniliselt</a:t>
            </a:r>
          </a:p>
          <a:p>
            <a:r>
              <a:rPr lang="et-EE" dirty="0"/>
              <a:t>Portaali kaudu saab esitada avaldusi:</a:t>
            </a:r>
          </a:p>
          <a:p>
            <a:pPr lvl="1"/>
            <a:r>
              <a:rPr lang="et-EE" dirty="0"/>
              <a:t>uue ettevõtte registreerimiseks, </a:t>
            </a:r>
          </a:p>
          <a:p>
            <a:pPr lvl="1"/>
            <a:r>
              <a:rPr lang="et-EE" dirty="0"/>
              <a:t>registriandmete muutmiseks, </a:t>
            </a:r>
          </a:p>
          <a:p>
            <a:pPr lvl="1"/>
            <a:r>
              <a:rPr lang="et-EE" dirty="0"/>
              <a:t>likvideerimiseks ja </a:t>
            </a:r>
          </a:p>
          <a:p>
            <a:pPr lvl="1"/>
            <a:r>
              <a:rPr lang="et-EE" dirty="0"/>
              <a:t>registrist kustutamiseks. </a:t>
            </a:r>
          </a:p>
          <a:p>
            <a:r>
              <a:rPr lang="et-EE" dirty="0"/>
              <a:t>Lisaks sisaldab ettevõtjaportaal raamatupidamistarkvara e-</a:t>
            </a:r>
            <a:r>
              <a:rPr lang="et-EE" dirty="0" err="1"/>
              <a:t>arveldaja</a:t>
            </a:r>
            <a:r>
              <a:rPr lang="et-EE" dirty="0"/>
              <a:t>.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290CD69-8841-4ABE-84AD-B12861FF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1758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4C99CC-F27E-477D-85FB-10453C5B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5136"/>
          </a:xfrm>
        </p:spPr>
        <p:txBody>
          <a:bodyPr/>
          <a:lstStyle/>
          <a:p>
            <a:r>
              <a:rPr lang="et-EE" dirty="0"/>
              <a:t>Ettevõtjaportaal  - avaleht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ED33BCDA-F3C4-45FA-A355-69E769225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49" y="1350498"/>
            <a:ext cx="7319102" cy="4826465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913BD54-A127-414B-8B97-EA967923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7262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64FA366-1D57-44DD-A9AA-FF6ADB7BB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Asutamine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DCC80DB-C151-42E6-AA1B-0F6E9CAC4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et-EE" dirty="0"/>
              <a:t>Elektroonset asutamist</a:t>
            </a:r>
            <a:r>
              <a:rPr lang="et-EE" b="1" dirty="0"/>
              <a:t> </a:t>
            </a:r>
            <a:r>
              <a:rPr lang="et-EE" dirty="0"/>
              <a:t>ettevõtjaportaalis saab kasutada, kui kõigil asutajatel ja juhatuse liikmetel on digitaalse allkirjastamise võimalus. Sellisel juhul:</a:t>
            </a:r>
          </a:p>
          <a:p>
            <a:pPr lvl="1"/>
            <a:r>
              <a:rPr lang="et-EE" dirty="0"/>
              <a:t>täida MTÜ registreerimise avaldus otse ettevõtjaportaalis</a:t>
            </a:r>
          </a:p>
          <a:p>
            <a:pPr lvl="1"/>
            <a:r>
              <a:rPr lang="et-EE" dirty="0"/>
              <a:t>avalduse juurde laadi failidena üles põhikiri ja asutamisleping</a:t>
            </a:r>
          </a:p>
          <a:p>
            <a:pPr lvl="1"/>
            <a:r>
              <a:rPr lang="et-EE" dirty="0"/>
              <a:t>lase kaasasutajatel ja juhatuse liikmetel dokumendid ettevõtjaportaalis allkirjastada</a:t>
            </a:r>
          </a:p>
          <a:p>
            <a:pPr lvl="1"/>
            <a:r>
              <a:rPr lang="et-EE" dirty="0"/>
              <a:t>tasu MTÜ asutamise riigilõiv (pangalingi kaudu ettevõtjaportaalis)</a:t>
            </a:r>
          </a:p>
          <a:p>
            <a:pPr lvl="1"/>
            <a:r>
              <a:rPr lang="et-EE" dirty="0"/>
              <a:t>esita kandeavaldus äriregistrile</a:t>
            </a:r>
          </a:p>
          <a:p>
            <a:pPr lvl="0"/>
            <a:r>
              <a:rPr lang="et-EE" dirty="0"/>
              <a:t>Kandeavalduse lisadokumendid peavad olema:</a:t>
            </a:r>
            <a:endParaRPr lang="et-EE" sz="4000" dirty="0"/>
          </a:p>
          <a:p>
            <a:pPr lvl="1"/>
            <a:r>
              <a:rPr lang="et-EE" dirty="0"/>
              <a:t>kõigi asjaosaliste endi poolt digitaalallkirjastatud,</a:t>
            </a:r>
            <a:endParaRPr lang="et-EE" sz="3600" dirty="0"/>
          </a:p>
          <a:p>
            <a:pPr lvl="1"/>
            <a:r>
              <a:rPr lang="et-EE" dirty="0"/>
              <a:t>esitatud formaadis </a:t>
            </a:r>
            <a:r>
              <a:rPr lang="et-EE" dirty="0" err="1"/>
              <a:t>txt</a:t>
            </a:r>
            <a:r>
              <a:rPr lang="et-EE" dirty="0"/>
              <a:t> (</a:t>
            </a:r>
            <a:r>
              <a:rPr lang="et-EE" dirty="0" err="1"/>
              <a:t>Text</a:t>
            </a:r>
            <a:r>
              <a:rPr lang="et-EE" dirty="0"/>
              <a:t>), </a:t>
            </a:r>
            <a:r>
              <a:rPr lang="et-EE" dirty="0" err="1"/>
              <a:t>rtf</a:t>
            </a:r>
            <a:r>
              <a:rPr lang="et-EE" dirty="0"/>
              <a:t> (</a:t>
            </a:r>
            <a:r>
              <a:rPr lang="et-EE" dirty="0" err="1"/>
              <a:t>Rich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Format</a:t>
            </a:r>
            <a:r>
              <a:rPr lang="et-EE" dirty="0"/>
              <a:t>) või </a:t>
            </a:r>
            <a:r>
              <a:rPr lang="et-EE" dirty="0" err="1"/>
              <a:t>pdf</a:t>
            </a:r>
            <a:r>
              <a:rPr lang="et-EE" dirty="0"/>
              <a:t> (</a:t>
            </a:r>
            <a:r>
              <a:rPr lang="et-EE" dirty="0" err="1"/>
              <a:t>Portable</a:t>
            </a:r>
            <a:r>
              <a:rPr lang="et-EE" dirty="0"/>
              <a:t> Document </a:t>
            </a:r>
            <a:r>
              <a:rPr lang="et-EE" dirty="0" err="1"/>
              <a:t>Format</a:t>
            </a:r>
            <a:r>
              <a:rPr lang="et-EE" dirty="0"/>
              <a:t>);</a:t>
            </a:r>
            <a:endParaRPr lang="et-EE" sz="3600" dirty="0"/>
          </a:p>
          <a:p>
            <a:pPr lvl="1"/>
            <a:r>
              <a:rPr lang="et-EE" dirty="0"/>
              <a:t>loetavad Adobe Readeri või Microsoft Wordi tarkvara abil.</a:t>
            </a:r>
            <a:endParaRPr lang="et-EE" sz="3600" dirty="0"/>
          </a:p>
          <a:p>
            <a:endParaRPr lang="et-EE" dirty="0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01C45AC-D3ED-4AB0-9496-85DA226FE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470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F4DFF59-218C-4FAF-AF61-31849CE6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Avalduse esitamine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DB883FA1-09DA-4F6D-B214-B8A31E397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75" y="1322363"/>
            <a:ext cx="5194193" cy="4854600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F3E30355-7683-4C29-A2EC-3C39E757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8315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stkülik 7">
            <a:extLst>
              <a:ext uri="{FF2B5EF4-FFF2-40B4-BE49-F238E27FC236}">
                <a16:creationId xmlns:a16="http://schemas.microsoft.com/office/drawing/2014/main" id="{AA9CC843-B53E-41BA-ACF9-B80995018CE1}"/>
              </a:ext>
            </a:extLst>
          </p:cNvPr>
          <p:cNvSpPr/>
          <p:nvPr/>
        </p:nvSpPr>
        <p:spPr>
          <a:xfrm>
            <a:off x="1537252" y="4187687"/>
            <a:ext cx="2146852" cy="1987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6971B660-E17A-49AD-A7D3-BBED21D2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Uue ühingu registreerimine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218887F3-BF5C-441B-BA3B-739EAC54D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2010660"/>
            <a:ext cx="10048875" cy="3029891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DAA9B9F1-4A21-4374-A660-7EB9EFC9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186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2E1C176-84B5-4199-B8F4-3D09CC94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9"/>
            <a:ext cx="10515600" cy="1039605"/>
          </a:xfrm>
        </p:spPr>
        <p:txBody>
          <a:bodyPr/>
          <a:lstStyle/>
          <a:p>
            <a:r>
              <a:rPr lang="et-EE" dirty="0"/>
              <a:t>Avalduse andmed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5A6A33D-2F19-4D99-BBD2-AF0460747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811989"/>
          </a:xfrm>
        </p:spPr>
        <p:txBody>
          <a:bodyPr>
            <a:normAutofit fontScale="77500" lnSpcReduction="20000"/>
          </a:bodyPr>
          <a:lstStyle/>
          <a:p>
            <a:r>
              <a:rPr lang="et-EE" dirty="0"/>
              <a:t>Õiguslik vorm</a:t>
            </a:r>
          </a:p>
          <a:p>
            <a:r>
              <a:rPr lang="et-EE" dirty="0"/>
              <a:t>Nimi</a:t>
            </a:r>
          </a:p>
          <a:p>
            <a:r>
              <a:rPr lang="et-EE" dirty="0"/>
              <a:t>Aadress</a:t>
            </a:r>
          </a:p>
          <a:p>
            <a:r>
              <a:rPr lang="et-EE" dirty="0"/>
              <a:t>Isikud kandes: juhatuse liikmed</a:t>
            </a:r>
          </a:p>
          <a:p>
            <a:r>
              <a:rPr lang="et-EE" dirty="0"/>
              <a:t>Esindusõiguse tingimused</a:t>
            </a:r>
          </a:p>
          <a:p>
            <a:r>
              <a:rPr lang="et-EE" dirty="0"/>
              <a:t>Majandusaasta</a:t>
            </a:r>
          </a:p>
          <a:p>
            <a:r>
              <a:rPr lang="et-EE" dirty="0"/>
              <a:t>Asutajad</a:t>
            </a:r>
          </a:p>
          <a:p>
            <a:r>
              <a:rPr lang="et-EE" dirty="0"/>
              <a:t>Põhikiri</a:t>
            </a:r>
          </a:p>
          <a:p>
            <a:r>
              <a:rPr lang="et-EE" dirty="0"/>
              <a:t>Asutamise aeg</a:t>
            </a:r>
          </a:p>
          <a:p>
            <a:r>
              <a:rPr lang="et-EE" dirty="0"/>
              <a:t>Tegutsemise tähtaeg</a:t>
            </a:r>
          </a:p>
          <a:p>
            <a:r>
              <a:rPr lang="et-EE" dirty="0"/>
              <a:t>Kandevälised isikud: audiitor(id), nõukogu liikmed</a:t>
            </a:r>
          </a:p>
          <a:p>
            <a:r>
              <a:rPr lang="et-EE" dirty="0"/>
              <a:t>Sidevahendid</a:t>
            </a:r>
          </a:p>
          <a:p>
            <a:r>
              <a:rPr lang="et-EE" dirty="0"/>
              <a:t>Kavandatav põhitegevusala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A5635CB-4BE6-43CE-8947-677E6983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6808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61A42F-423C-4848-B21E-F5C6E82CE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Asutamise etapid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AE35099E-AA19-4889-9156-97C1FAB38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9977"/>
            <a:ext cx="10010775" cy="4562475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80D8D4A7-F5F5-4EC7-AAC4-458DCB5D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6537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F133EAF-BC35-4022-94EC-0096012B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Andmete muutmine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FAAE3D90-F0EA-4852-97F7-84E231A9D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30485"/>
            <a:ext cx="10835218" cy="2388297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FEA40EB2-9C70-4B8D-851A-DE1A1201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4176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Teemad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58139"/>
          </a:xfrm>
        </p:spPr>
        <p:txBody>
          <a:bodyPr/>
          <a:lstStyle/>
          <a:p>
            <a:r>
              <a:rPr lang="et-EE" dirty="0"/>
              <a:t>Elektroonilist suhtlust võimaldavad vahendid:</a:t>
            </a:r>
          </a:p>
          <a:p>
            <a:pPr lvl="1"/>
            <a:r>
              <a:rPr lang="et-EE" dirty="0"/>
              <a:t>Digiallkiri</a:t>
            </a:r>
          </a:p>
          <a:p>
            <a:pPr lvl="1"/>
            <a:r>
              <a:rPr lang="et-EE" dirty="0"/>
              <a:t>E-</a:t>
            </a:r>
            <a:r>
              <a:rPr lang="et-EE" dirty="0" err="1"/>
              <a:t>residentsus</a:t>
            </a:r>
            <a:endParaRPr lang="et-EE" dirty="0"/>
          </a:p>
          <a:p>
            <a:r>
              <a:rPr lang="et-EE" dirty="0"/>
              <a:t>Ettevõtjaportaal </a:t>
            </a:r>
          </a:p>
          <a:p>
            <a:r>
              <a:rPr lang="et-EE" dirty="0"/>
              <a:t>E-maksuamet/e-toll</a:t>
            </a:r>
          </a:p>
          <a:p>
            <a:r>
              <a:rPr lang="et-EE" dirty="0"/>
              <a:t>Riigihangete Register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644"/>
            <a:ext cx="1632284" cy="3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8904CE9-FE5C-44D2-992C-9BE3EA54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Info olemasolevate juriidiliste isikute kohta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E0C8F988-0C4B-4FDD-853F-5D952F329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98" y="1690689"/>
            <a:ext cx="7295152" cy="3782218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9B4BDF5-A2CC-4103-8D38-389977CA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27309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8C7990-C64A-4559-86FB-3FC01C2B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Tasuta andmed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796ABB6-1777-40CA-807D-968A23A8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Nimi ja aadress</a:t>
            </a:r>
          </a:p>
          <a:p>
            <a:r>
              <a:rPr lang="et-EE" dirty="0"/>
              <a:t>Esindusõigus – kes ja kuidas võib esindada</a:t>
            </a:r>
          </a:p>
          <a:p>
            <a:r>
              <a:rPr lang="et-EE" dirty="0"/>
              <a:t>Õiguslik seisund: õiguslik vorm, kuupäevad</a:t>
            </a:r>
          </a:p>
          <a:p>
            <a:r>
              <a:rPr lang="et-EE" dirty="0"/>
              <a:t>Kannete loetelu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02B0AB21-5289-4C20-AD70-979931E1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36395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389"/>
          </a:xfrm>
        </p:spPr>
        <p:txBody>
          <a:bodyPr/>
          <a:lstStyle/>
          <a:p>
            <a:r>
              <a:rPr lang="et-EE" dirty="0"/>
              <a:t>E-maksuamet/E-toll - kasutamine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/>
          <a:lstStyle/>
          <a:p>
            <a:pPr fontAlgn="base"/>
            <a:r>
              <a:rPr lang="et-EE" dirty="0"/>
              <a:t>E-maksuameti/e-tolli kasutamiseks tuleb Maksu- ja Tolliametiga sõlmida e-maksuameti/e-tolli kasutamise leping. Lepingu sõlmimisega saab äriklient endale e-maksuameti/e-tolli konto. </a:t>
            </a:r>
          </a:p>
          <a:p>
            <a:pPr fontAlgn="base"/>
            <a:r>
              <a:rPr lang="et-EE" dirty="0"/>
              <a:t>Konto kasutamiseks ärikliendi nimel annab ärikliendi esindaja volitused füüsilistele isikutele.</a:t>
            </a:r>
          </a:p>
          <a:p>
            <a:pPr fontAlgn="base"/>
            <a:r>
              <a:rPr lang="et-EE" dirty="0"/>
              <a:t>Lepingu sõlmimise õigus on</a:t>
            </a:r>
          </a:p>
          <a:p>
            <a:pPr lvl="1" fontAlgn="base"/>
            <a:r>
              <a:rPr lang="et-EE" dirty="0"/>
              <a:t>äriühingu seadusjärgsel esindajal (vastavalt äriregistrile), ning</a:t>
            </a:r>
          </a:p>
          <a:p>
            <a:pPr lvl="1" fontAlgn="base"/>
            <a:r>
              <a:rPr lang="et-EE" dirty="0"/>
              <a:t>äriühingu või riigi- ja kohaliku omavalitsuse üksuse asutuse või muu asutuse volitatud esindajal volikirja alusel.</a:t>
            </a:r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7811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389"/>
          </a:xfrm>
        </p:spPr>
        <p:txBody>
          <a:bodyPr/>
          <a:lstStyle/>
          <a:p>
            <a:r>
              <a:rPr lang="et-EE" dirty="0"/>
              <a:t>E-maksuameti/e-tolli lepingu sõlmimine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15449"/>
          </a:xfrm>
        </p:spPr>
        <p:txBody>
          <a:bodyPr>
            <a:normAutofit lnSpcReduction="10000"/>
          </a:bodyPr>
          <a:lstStyle/>
          <a:p>
            <a:pPr fontAlgn="base"/>
            <a:r>
              <a:rPr lang="et-EE" dirty="0"/>
              <a:t>Lepingut saab sõlmida:</a:t>
            </a:r>
          </a:p>
          <a:p>
            <a:pPr lvl="1" fontAlgn="base"/>
            <a:r>
              <a:rPr lang="et-EE" dirty="0"/>
              <a:t>E-maksuametis/-tollis</a:t>
            </a:r>
          </a:p>
          <a:p>
            <a:pPr lvl="1" fontAlgn="base"/>
            <a:r>
              <a:rPr lang="et-EE" dirty="0"/>
              <a:t>Digiallkirjaga</a:t>
            </a:r>
          </a:p>
          <a:p>
            <a:pPr lvl="1" fontAlgn="base"/>
            <a:r>
              <a:rPr lang="et-EE" dirty="0"/>
              <a:t>Teenindusbüroos</a:t>
            </a:r>
          </a:p>
          <a:p>
            <a:pPr fontAlgn="base"/>
            <a:r>
              <a:rPr lang="et-EE" dirty="0"/>
              <a:t>Lepingu sõlmimiseks:</a:t>
            </a:r>
          </a:p>
          <a:p>
            <a:pPr lvl="1" fontAlgn="base"/>
            <a:r>
              <a:rPr lang="et-EE" dirty="0"/>
              <a:t>sisenege </a:t>
            </a:r>
            <a:r>
              <a:rPr lang="et-EE" dirty="0">
                <a:hlinkClick r:id="rId2"/>
              </a:rPr>
              <a:t>e-maksuametisse/e-tolli</a:t>
            </a:r>
            <a:r>
              <a:rPr lang="et-EE" dirty="0"/>
              <a:t> </a:t>
            </a:r>
            <a:r>
              <a:rPr lang="et-EE" b="1" dirty="0"/>
              <a:t>erakliendi rollis</a:t>
            </a:r>
            <a:endParaRPr lang="et-EE" dirty="0"/>
          </a:p>
          <a:p>
            <a:pPr lvl="1" fontAlgn="base"/>
            <a:r>
              <a:rPr lang="et-EE" dirty="0"/>
              <a:t>rubriigis "Leping ja seaded" valige alamrubriik "Esindusõiguse päring äriregistrisse„ (avaneb loetelu Teie esindatavatest äriühingutest)</a:t>
            </a:r>
          </a:p>
          <a:p>
            <a:pPr lvl="1" fontAlgn="base"/>
            <a:r>
              <a:rPr lang="et-EE" dirty="0"/>
              <a:t>valige äriühing, kelle nimel lepingu sõlmite, ning vajutage nupule "Sõlmi leping"</a:t>
            </a:r>
          </a:p>
          <a:p>
            <a:pPr lvl="1" fontAlgn="base"/>
            <a:r>
              <a:rPr lang="et-EE" dirty="0"/>
              <a:t>tutvuge lepingu tingimustega</a:t>
            </a:r>
          </a:p>
          <a:p>
            <a:pPr lvl="1" fontAlgn="base"/>
            <a:r>
              <a:rPr lang="et-EE" dirty="0"/>
              <a:t>lepingu sõlmimiseks vajutage nupule "Nõustun"</a:t>
            </a: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9563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7572756-3E7F-4B83-B88E-1987A54D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E-maksuamet/e-toll – volituste andmine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6973F815-62DA-45CD-87F2-024C3964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t-EE" dirty="0"/>
              <a:t>Konto kasutamiseks tuleb anda füüsilistele isikutele (N: raamatupidajad) volitused e-maksuameti/e-tolli teenuste kasutamiseks. </a:t>
            </a:r>
            <a:r>
              <a:rPr lang="et-EE" b="1" dirty="0"/>
              <a:t>NB! </a:t>
            </a:r>
            <a:r>
              <a:rPr lang="et-EE" dirty="0"/>
              <a:t>Juhatuse liige peab volituse andma ka endale.</a:t>
            </a:r>
          </a:p>
          <a:p>
            <a:pPr fontAlgn="base"/>
            <a:r>
              <a:rPr lang="et-EE" dirty="0"/>
              <a:t>Volituste andmiseks</a:t>
            </a:r>
          </a:p>
          <a:p>
            <a:pPr lvl="1" fontAlgn="base"/>
            <a:r>
              <a:rPr lang="et-EE" dirty="0"/>
              <a:t>värskendage e-maksuameti/e-tolli lehte</a:t>
            </a:r>
          </a:p>
          <a:p>
            <a:pPr lvl="1" fontAlgn="base"/>
            <a:r>
              <a:rPr lang="et-EE" dirty="0"/>
              <a:t>sisenege </a:t>
            </a:r>
            <a:r>
              <a:rPr lang="et-EE" b="1" dirty="0"/>
              <a:t>esindaja rollis</a:t>
            </a:r>
            <a:endParaRPr lang="et-EE" dirty="0"/>
          </a:p>
          <a:p>
            <a:pPr lvl="1" fontAlgn="base"/>
            <a:r>
              <a:rPr lang="et-EE" dirty="0"/>
              <a:t>rubriigis "Leping ja seaded" valige alamrubriik "Volituste administreerimine"</a:t>
            </a:r>
          </a:p>
          <a:p>
            <a:pPr lvl="1" fontAlgn="base"/>
            <a:r>
              <a:rPr lang="et-EE" dirty="0"/>
              <a:t>lisage kasutaja - selleks sisestage kasutaja isikukood</a:t>
            </a:r>
          </a:p>
          <a:p>
            <a:pPr lvl="1" fontAlgn="base"/>
            <a:r>
              <a:rPr lang="et-EE" dirty="0"/>
              <a:t>lisage kasutajale tööks vajalikud volitused (juurdepääsuõigused teenustele)</a:t>
            </a:r>
          </a:p>
          <a:p>
            <a:pPr lvl="1"/>
            <a:r>
              <a:rPr lang="et-EE" dirty="0"/>
              <a:t>Lisaks volituste andmisele saate neid ka muuta, tühistada jne. 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F582A1E4-C97C-4520-BA29-672055AD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0726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929BBB0-C688-4B01-80B6-7F9AFF22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E-maksuamet/e-toll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919C721C-B1DF-4E5F-A62D-88A2AC3F4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44" y="1294228"/>
            <a:ext cx="10450912" cy="4882735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DCC9A625-FF3F-4582-BA06-8AD6B051F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91503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321A2B-0488-42AD-BF26-50E82D5F3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Tegevused e-maksuametis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330275C-7F45-4E89-9AAB-149E9F93D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Deklaratsioonide esitamine:</a:t>
            </a:r>
          </a:p>
          <a:p>
            <a:pPr lvl="1"/>
            <a:r>
              <a:rPr lang="et-EE" dirty="0"/>
              <a:t>INF</a:t>
            </a:r>
          </a:p>
          <a:p>
            <a:pPr lvl="1"/>
            <a:r>
              <a:rPr lang="et-EE" dirty="0"/>
              <a:t>TSD</a:t>
            </a:r>
          </a:p>
          <a:p>
            <a:pPr lvl="1"/>
            <a:r>
              <a:rPr lang="et-EE" dirty="0"/>
              <a:t>KMD</a:t>
            </a:r>
          </a:p>
          <a:p>
            <a:pPr lvl="1"/>
            <a:r>
              <a:rPr lang="et-EE" dirty="0"/>
              <a:t>...</a:t>
            </a:r>
          </a:p>
          <a:p>
            <a:r>
              <a:rPr lang="et-EE" dirty="0"/>
              <a:t>Info leidmine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A2FC284F-A24F-430E-B64A-07EC08F4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729553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210F3A-E745-4030-BE15-EA8E3ABF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E-riigihangete keskkond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8704730-B82A-4D7E-9DC9-595A18EE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Aadress: </a:t>
            </a:r>
            <a:r>
              <a:rPr lang="et-EE" dirty="0">
                <a:hlinkClick r:id="rId2"/>
              </a:rPr>
              <a:t>https://riigihanked.riik.ee/register/</a:t>
            </a:r>
            <a:endParaRPr lang="et-EE" dirty="0"/>
          </a:p>
          <a:p>
            <a:r>
              <a:rPr lang="et-EE" dirty="0"/>
              <a:t>Sisu: riigihanked</a:t>
            </a:r>
          </a:p>
          <a:p>
            <a:r>
              <a:rPr lang="et-EE" dirty="0"/>
              <a:t>Mida saab teha:</a:t>
            </a:r>
          </a:p>
          <a:p>
            <a:pPr lvl="1"/>
            <a:r>
              <a:rPr lang="et-EE" dirty="0"/>
              <a:t>Hangete otsing</a:t>
            </a:r>
          </a:p>
          <a:p>
            <a:pPr lvl="1"/>
            <a:r>
              <a:rPr lang="et-EE" dirty="0"/>
              <a:t>Pakkumuste esitamine</a:t>
            </a:r>
          </a:p>
          <a:p>
            <a:pPr lvl="1"/>
            <a:r>
              <a:rPr lang="et-EE" dirty="0"/>
              <a:t>Hangete korraldamine</a:t>
            </a:r>
          </a:p>
          <a:p>
            <a:endParaRPr lang="et-EE" dirty="0"/>
          </a:p>
          <a:p>
            <a:endParaRPr lang="et-EE" dirty="0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4C6C2182-E325-432C-B0C0-ED1B16A1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31528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210F3A-E745-4030-BE15-EA8E3ABF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E-riigihangete keskkond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758033E5-C4B7-4EAE-A8C9-B652661AC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69762"/>
            <a:ext cx="9867314" cy="4576355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4C6C2182-E325-432C-B0C0-ED1B16A1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31103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C210F3A-E745-4030-BE15-EA8E3ABF1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0" y="235019"/>
            <a:ext cx="10515600" cy="1325563"/>
          </a:xfrm>
        </p:spPr>
        <p:txBody>
          <a:bodyPr/>
          <a:lstStyle/>
          <a:p>
            <a:r>
              <a:rPr lang="et-EE" dirty="0"/>
              <a:t>E-riigihangete keskkond - võimalused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8704730-B82A-4D7E-9DC9-595A18EE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58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t-EE" dirty="0"/>
              <a:t>Ilma sisse logimata saab kasutada otsingut ja tutvuda hanke järgmiste töölehtedega:</a:t>
            </a:r>
          </a:p>
          <a:p>
            <a:pPr lvl="1"/>
            <a:r>
              <a:rPr lang="et-EE" dirty="0"/>
              <a:t>Hanke üldandmed; </a:t>
            </a:r>
          </a:p>
          <a:p>
            <a:pPr lvl="1"/>
            <a:r>
              <a:rPr lang="et-EE" dirty="0"/>
              <a:t>Hankedokumendid; </a:t>
            </a:r>
          </a:p>
          <a:p>
            <a:pPr lvl="1"/>
            <a:r>
              <a:rPr lang="et-EE" dirty="0"/>
              <a:t>Teabevahetuse töölehel "Küsimused hankijale" enne esitamise tähtpäeva; </a:t>
            </a:r>
          </a:p>
          <a:p>
            <a:pPr lvl="1"/>
            <a:r>
              <a:rPr lang="et-EE" dirty="0"/>
              <a:t>Hanke teated; </a:t>
            </a:r>
          </a:p>
          <a:p>
            <a:pPr lvl="1"/>
            <a:r>
              <a:rPr lang="et-EE" dirty="0"/>
              <a:t>Lepingud (lepingu andmed, va lepingu fail); </a:t>
            </a:r>
          </a:p>
          <a:p>
            <a:pPr lvl="1"/>
            <a:r>
              <a:rPr lang="et-EE" dirty="0"/>
              <a:t>Vaidlustused. </a:t>
            </a:r>
          </a:p>
          <a:p>
            <a:r>
              <a:rPr lang="et-EE" dirty="0" err="1"/>
              <a:t>Sisseloginud</a:t>
            </a:r>
            <a:r>
              <a:rPr lang="et-EE" dirty="0"/>
              <a:t> ja pakkujaga seotud kasutajal on võimalik: </a:t>
            </a:r>
          </a:p>
          <a:p>
            <a:pPr lvl="1"/>
            <a:r>
              <a:rPr lang="et-EE" dirty="0"/>
              <a:t>Vormistada infotellimusi; </a:t>
            </a:r>
          </a:p>
          <a:p>
            <a:pPr lvl="1"/>
            <a:r>
              <a:rPr lang="et-EE" dirty="0"/>
              <a:t>registreeruda hanke juurde; </a:t>
            </a:r>
          </a:p>
          <a:p>
            <a:pPr lvl="1"/>
            <a:r>
              <a:rPr lang="et-EE" dirty="0"/>
              <a:t>küsida hankijalt küsimusi; </a:t>
            </a:r>
          </a:p>
          <a:p>
            <a:pPr lvl="1"/>
            <a:r>
              <a:rPr lang="et-EE" dirty="0"/>
              <a:t>saada hankija teateid ja süsteemiteavitusi; </a:t>
            </a:r>
          </a:p>
          <a:p>
            <a:pPr lvl="1"/>
            <a:r>
              <a:rPr lang="et-EE" dirty="0"/>
              <a:t>koostada ja esitada e-taotlusi ja e-pakkumusi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4C6C2182-E325-432C-B0C0-ED1B16A19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434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9849"/>
          </a:xfrm>
        </p:spPr>
        <p:txBody>
          <a:bodyPr/>
          <a:lstStyle/>
          <a:p>
            <a:r>
              <a:rPr lang="et-EE" dirty="0"/>
              <a:t>Digiallkiri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838200" y="1364974"/>
            <a:ext cx="10515600" cy="4783853"/>
          </a:xfrm>
        </p:spPr>
        <p:txBody>
          <a:bodyPr>
            <a:normAutofit/>
          </a:bodyPr>
          <a:lstStyle/>
          <a:p>
            <a:pPr lvl="0"/>
            <a:r>
              <a:rPr lang="et-EE" dirty="0"/>
              <a:t>Digitaalallkiri ehk digitaalne allkiri ehk digiallkiri on tavalise allkirja analoog digitaalsel kujul oleva info allkirjastamiseks</a:t>
            </a:r>
          </a:p>
          <a:p>
            <a:pPr lvl="0"/>
            <a:r>
              <a:rPr lang="et-EE" dirty="0"/>
              <a:t>Digitaalallkirja abil on tuvastatav seos dokumendi ja allkirjastaja vahel</a:t>
            </a:r>
          </a:p>
          <a:p>
            <a:pPr lvl="0"/>
            <a:r>
              <a:rPr lang="et-EE" dirty="0"/>
              <a:t>Eesti digiallkirja saab anda:</a:t>
            </a:r>
          </a:p>
          <a:p>
            <a:pPr lvl="1"/>
            <a:r>
              <a:rPr lang="et-EE" dirty="0"/>
              <a:t>ID kaardiga</a:t>
            </a:r>
          </a:p>
          <a:p>
            <a:pPr lvl="1"/>
            <a:r>
              <a:rPr lang="et-EE" dirty="0" err="1"/>
              <a:t>Digi</a:t>
            </a:r>
            <a:r>
              <a:rPr lang="et-EE" dirty="0"/>
              <a:t>-IDga (digitaalne isikutunnistus on ID-kaardiga analoogiline kiipkaart, millega saab elektroonilises keskkonnas oma isikut tuvastada ja anda digitaalset allkirja)</a:t>
            </a:r>
          </a:p>
          <a:p>
            <a:pPr lvl="1"/>
            <a:r>
              <a:rPr lang="et-EE" dirty="0"/>
              <a:t>Mobiil-IDga</a:t>
            </a:r>
          </a:p>
          <a:p>
            <a:pPr lvl="1"/>
            <a:r>
              <a:rPr lang="et-EE" dirty="0"/>
              <a:t>E-residendi </a:t>
            </a:r>
            <a:r>
              <a:rPr lang="et-EE" dirty="0" err="1"/>
              <a:t>digi</a:t>
            </a:r>
            <a:r>
              <a:rPr lang="et-EE" dirty="0"/>
              <a:t>-ID kaardiga</a:t>
            </a:r>
          </a:p>
          <a:p>
            <a:pPr lvl="1"/>
            <a:endParaRPr lang="et-EE" dirty="0"/>
          </a:p>
          <a:p>
            <a:pPr lvl="1"/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1644"/>
            <a:ext cx="1632284" cy="3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6851074-5BA3-44FA-B36C-F17BFD2F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/>
              <a:t>Tänan!</a:t>
            </a:r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1876BE8B-F701-4F54-970E-43D05AE0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965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15B0E75-2475-4ACF-8B9F-BDDDB44D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Digiallkirjastamise võimalused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7F07816-4538-4759-AD2B-9A85185C5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Digiallkirjastada saab:</a:t>
            </a:r>
          </a:p>
          <a:p>
            <a:pPr lvl="1"/>
            <a:r>
              <a:rPr lang="et-EE" dirty="0"/>
              <a:t>DigiDoc3 programmi abil, mis paigaldatakse arvutisse koos ID-tarkvaraga</a:t>
            </a:r>
          </a:p>
          <a:p>
            <a:pPr lvl="1"/>
            <a:r>
              <a:rPr lang="et-EE" dirty="0"/>
              <a:t>Riigiportaalis </a:t>
            </a:r>
            <a:r>
              <a:rPr lang="et-EE" u="sng" dirty="0">
                <a:hlinkClick r:id="rId2"/>
              </a:rPr>
              <a:t>www.eesti.ee</a:t>
            </a:r>
            <a:endParaRPr lang="et-EE" dirty="0"/>
          </a:p>
          <a:p>
            <a:pPr lvl="1"/>
            <a:r>
              <a:rPr lang="et-EE" dirty="0" err="1"/>
              <a:t>DigiDoc</a:t>
            </a:r>
            <a:r>
              <a:rPr lang="et-EE" dirty="0"/>
              <a:t> Portaalis, mis asub </a:t>
            </a:r>
            <a:r>
              <a:rPr lang="et-EE" u="sng" dirty="0">
                <a:hlinkClick r:id="rId3"/>
              </a:rPr>
              <a:t>https://digidoc.ee</a:t>
            </a:r>
            <a:endParaRPr lang="et-EE" dirty="0"/>
          </a:p>
          <a:p>
            <a:pPr lvl="1"/>
            <a:endParaRPr lang="et-EE" dirty="0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CB25CBD8-5B50-43C0-A997-526E3360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675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200559F-8060-40AA-9743-E5220B76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DigiDoc</a:t>
            </a:r>
            <a:r>
              <a:rPr lang="et-EE" dirty="0"/>
              <a:t> portaal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77E4CA36-EE57-4459-B2F6-A16F93D29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03" y="1409335"/>
            <a:ext cx="8780884" cy="4767628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4232798A-D1DC-464C-91D7-9390471D6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5346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6A8E26-D922-4EEF-B025-366796AB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DigiDoc</a:t>
            </a:r>
            <a:r>
              <a:rPr lang="et-EE" dirty="0"/>
              <a:t> portaal (2)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538B0A52-F0F2-44B9-831C-91087E2F6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29" y="1406769"/>
            <a:ext cx="8142189" cy="4770194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902E8CF-EFD6-4BFD-ABD6-6E5DE34F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0902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3445AE1-CB61-4900-A742-F3B18E7E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DigiDoc</a:t>
            </a:r>
            <a:r>
              <a:rPr lang="et-EE" dirty="0"/>
              <a:t> portaal (3)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3646E3DC-28B4-4354-802B-769B384C5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9649"/>
            <a:ext cx="9716452" cy="3325239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70E25ECD-4748-45B6-B978-6754CB7F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6684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72C190B-9D1F-4077-B88C-740FAA20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DigiDoc</a:t>
            </a:r>
            <a:r>
              <a:rPr lang="et-EE" dirty="0"/>
              <a:t> programm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71CBD038-CDF2-4643-8818-B32E3B3A1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1401383"/>
            <a:ext cx="4944030" cy="4775580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B75354C7-3516-403B-8D9D-7918E9529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3391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F9019DE-CFC3-4481-806C-E8B83BFE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DigiDoc</a:t>
            </a:r>
            <a:r>
              <a:rPr lang="et-EE" dirty="0"/>
              <a:t> programm (2)</a:t>
            </a:r>
          </a:p>
        </p:txBody>
      </p:sp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F7D54FDE-0B85-4303-B127-43AD2CD8F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1275833"/>
            <a:ext cx="5498008" cy="4901130"/>
          </a:xfrm>
        </p:spPr>
      </p:pic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72B384BD-D435-46CC-AF61-CB519929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9321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Kohandatud 1">
      <a:dk1>
        <a:srgbClr val="003DA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13922</TotalTime>
  <Words>513</Words>
  <Application>Microsoft Office PowerPoint</Application>
  <PresentationFormat>Laiekraan</PresentationFormat>
  <Paragraphs>135</Paragraphs>
  <Slides>30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Office'i kujundus</vt:lpstr>
      <vt:lpstr>Millised e-võimalused on vabaühendustel riigiga suhtlemiseks?   Doris Matteus</vt:lpstr>
      <vt:lpstr>Teemad</vt:lpstr>
      <vt:lpstr>Digiallkiri</vt:lpstr>
      <vt:lpstr>Digiallkirjastamise võimalused</vt:lpstr>
      <vt:lpstr>DigiDoc portaal</vt:lpstr>
      <vt:lpstr>DigiDoc portaal (2)</vt:lpstr>
      <vt:lpstr>DigiDoc portaal (3)</vt:lpstr>
      <vt:lpstr>DigiDoc programm</vt:lpstr>
      <vt:lpstr>DigiDoc programm (2)</vt:lpstr>
      <vt:lpstr>DigiDoc programm (3)</vt:lpstr>
      <vt:lpstr>E-residentsus</vt:lpstr>
      <vt:lpstr>Ettevõtjaportaal - tutvustus</vt:lpstr>
      <vt:lpstr>Ettevõtjaportaal  - avaleht</vt:lpstr>
      <vt:lpstr>Asutamine</vt:lpstr>
      <vt:lpstr>Avalduse esitamine</vt:lpstr>
      <vt:lpstr>Uue ühingu registreerimine</vt:lpstr>
      <vt:lpstr>Avalduse andmed</vt:lpstr>
      <vt:lpstr>Asutamise etapid</vt:lpstr>
      <vt:lpstr>Andmete muutmine</vt:lpstr>
      <vt:lpstr>Info olemasolevate juriidiliste isikute kohta</vt:lpstr>
      <vt:lpstr>Tasuta andmed</vt:lpstr>
      <vt:lpstr>E-maksuamet/E-toll - kasutamine</vt:lpstr>
      <vt:lpstr>E-maksuameti/e-tolli lepingu sõlmimine</vt:lpstr>
      <vt:lpstr>E-maksuamet/e-toll – volituste andmine</vt:lpstr>
      <vt:lpstr>E-maksuamet/e-toll</vt:lpstr>
      <vt:lpstr>Tegevused e-maksuametis</vt:lpstr>
      <vt:lpstr>E-riigihangete keskkond</vt:lpstr>
      <vt:lpstr>E-riigihangete keskkond</vt:lpstr>
      <vt:lpstr>E-riigihangete keskkond - võimalused</vt:lpstr>
      <vt:lpstr>Tänan!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FIT</dc:creator>
  <cp:lastModifiedBy>Doris Matteus</cp:lastModifiedBy>
  <cp:revision>201</cp:revision>
  <cp:lastPrinted>2017-03-17T05:22:20Z</cp:lastPrinted>
  <dcterms:created xsi:type="dcterms:W3CDTF">2017-03-01T07:14:51Z</dcterms:created>
  <dcterms:modified xsi:type="dcterms:W3CDTF">2017-09-20T02:42:31Z</dcterms:modified>
</cp:coreProperties>
</file>